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880" r:id="rId3"/>
    <p:sldId id="881" r:id="rId4"/>
    <p:sldId id="882" r:id="rId5"/>
    <p:sldId id="883" r:id="rId6"/>
    <p:sldId id="884" r:id="rId7"/>
    <p:sldId id="894" r:id="rId8"/>
    <p:sldId id="635" r:id="rId9"/>
    <p:sldId id="642" r:id="rId10"/>
    <p:sldId id="330" r:id="rId11"/>
    <p:sldId id="885" r:id="rId12"/>
    <p:sldId id="886" r:id="rId13"/>
    <p:sldId id="887" r:id="rId14"/>
    <p:sldId id="888" r:id="rId15"/>
    <p:sldId id="879" r:id="rId16"/>
    <p:sldId id="332" r:id="rId17"/>
    <p:sldId id="889" r:id="rId18"/>
    <p:sldId id="363" r:id="rId19"/>
    <p:sldId id="890" r:id="rId20"/>
    <p:sldId id="891" r:id="rId21"/>
    <p:sldId id="892" r:id="rId22"/>
    <p:sldId id="992" r:id="rId23"/>
    <p:sldId id="893" r:id="rId24"/>
    <p:sldId id="861" r:id="rId25"/>
    <p:sldId id="365" r:id="rId26"/>
    <p:sldId id="364" r:id="rId27"/>
    <p:sldId id="990" r:id="rId28"/>
    <p:sldId id="991" r:id="rId29"/>
    <p:sldId id="862" r:id="rId30"/>
    <p:sldId id="864" r:id="rId31"/>
    <p:sldId id="863" r:id="rId32"/>
    <p:sldId id="641" r:id="rId33"/>
    <p:sldId id="333" r:id="rId34"/>
    <p:sldId id="334" r:id="rId35"/>
    <p:sldId id="335" r:id="rId36"/>
    <p:sldId id="993" r:id="rId37"/>
    <p:sldId id="895" r:id="rId38"/>
    <p:sldId id="871" r:id="rId39"/>
    <p:sldId id="865" r:id="rId40"/>
    <p:sldId id="869" r:id="rId41"/>
    <p:sldId id="870" r:id="rId42"/>
    <p:sldId id="872" r:id="rId43"/>
    <p:sldId id="873" r:id="rId44"/>
    <p:sldId id="874" r:id="rId45"/>
    <p:sldId id="876" r:id="rId46"/>
    <p:sldId id="875" r:id="rId47"/>
    <p:sldId id="877" r:id="rId48"/>
    <p:sldId id="878" r:id="rId49"/>
    <p:sldId id="994" r:id="rId50"/>
    <p:sldId id="995" r:id="rId51"/>
    <p:sldId id="996" r:id="rId52"/>
    <p:sldId id="997" r:id="rId53"/>
    <p:sldId id="998" r:id="rId54"/>
    <p:sldId id="999" r:id="rId55"/>
    <p:sldId id="1000" r:id="rId56"/>
    <p:sldId id="1001" r:id="rId57"/>
    <p:sldId id="1002" r:id="rId58"/>
    <p:sldId id="1003" r:id="rId59"/>
    <p:sldId id="1004" r:id="rId60"/>
    <p:sldId id="1005" r:id="rId61"/>
    <p:sldId id="1006" r:id="rId62"/>
    <p:sldId id="1007" r:id="rId63"/>
    <p:sldId id="1008" r:id="rId64"/>
    <p:sldId id="1009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DBD9DC"/>
    <a:srgbClr val="FFFFFF"/>
    <a:srgbClr val="B6B6B6"/>
    <a:srgbClr val="989898"/>
    <a:srgbClr val="21477F"/>
    <a:srgbClr val="F18101"/>
    <a:srgbClr val="6B3906"/>
    <a:srgbClr val="F22F36"/>
    <a:srgbClr val="EC3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2" autoAdjust="0"/>
    <p:restoredTop sz="90786" autoAdjust="0"/>
  </p:normalViewPr>
  <p:slideViewPr>
    <p:cSldViewPr snapToGrid="0">
      <p:cViewPr varScale="1">
        <p:scale>
          <a:sx n="116" d="100"/>
          <a:sy n="116" d="100"/>
        </p:scale>
        <p:origin x="640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11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C2D10-C2EA-43EA-A9DA-88F491B02DA2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F066B576-4072-4C12-9513-6932DFCEC2E5}">
      <dgm:prSet phldrT="[文本]" custT="1"/>
      <dgm:spPr/>
      <dgm:t>
        <a:bodyPr/>
        <a:lstStyle/>
        <a:p>
          <a:r>
            <a:rPr lang="en-US" altLang="zh-CN" sz="3200" dirty="0">
              <a:latin typeface="Arial" panose="020B0604020202020204" pitchFamily="34" charset="0"/>
              <a:cs typeface="Arial" panose="020B0604020202020204" pitchFamily="34" charset="0"/>
            </a:rPr>
            <a:t>package</a:t>
          </a:r>
          <a:endParaRPr lang="zh-CN" altLang="en-US" sz="3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8B2BBC2-36D7-418F-BDE1-3766704EFECC}" type="parTrans" cxnId="{6EAF01E6-2D88-42E8-90DC-5448CF9EC125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0BDB71-2D77-4312-AFFB-69658FBE5912}" type="sibTrans" cxnId="{6EAF01E6-2D88-42E8-90DC-5448CF9EC125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69F1F99-7668-4722-9FCA-5BFF889D8B9F}">
      <dgm:prSet phldrT="[文本]" custT="1"/>
      <dgm:spPr/>
      <dgm:t>
        <a:bodyPr/>
        <a:lstStyle/>
        <a:p>
          <a:r>
            <a:rPr lang="zh-CN" altLang="en-US" sz="3200" dirty="0">
              <a:latin typeface="Arial" panose="020B0604020202020204" pitchFamily="34" charset="0"/>
              <a:cs typeface="Arial" panose="020B0604020202020204" pitchFamily="34" charset="0"/>
            </a:rPr>
            <a:t>个人项目</a:t>
          </a:r>
        </a:p>
      </dgm:t>
    </dgm:pt>
    <dgm:pt modelId="{5F2A0942-630F-4548-B4E2-4CF6706B78B7}" type="parTrans" cxnId="{8355AF5B-02A6-48FD-ABDA-105C521BB4D7}">
      <dgm:prSet custT="1"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320BF3-2AA2-46F9-9DE7-C196166E4182}" type="sibTrans" cxnId="{8355AF5B-02A6-48FD-ABDA-105C521BB4D7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FDD284-70D5-4B25-9668-AC90DBA3997F}">
      <dgm:prSet phldrT="[文本]" custT="1"/>
      <dgm:spPr/>
      <dgm:t>
        <a:bodyPr/>
        <a:lstStyle/>
        <a:p>
          <a:r>
            <a:rPr lang="en-US" altLang="zh-CN" sz="2400" dirty="0">
              <a:latin typeface="Arial" panose="020B0604020202020204" pitchFamily="34" charset="0"/>
              <a:cs typeface="Arial" panose="020B0604020202020204" pitchFamily="34" charset="0"/>
            </a:rPr>
            <a:t>pers.</a:t>
          </a:r>
          <a:r>
            <a:rPr lang="zh-CN" altLang="en-US" sz="2400" dirty="0">
              <a:latin typeface="Arial" panose="020B0604020202020204" pitchFamily="34" charset="0"/>
              <a:cs typeface="Arial" panose="020B0604020202020204" pitchFamily="34" charset="0"/>
            </a:rPr>
            <a:t>个人名</a:t>
          </a:r>
          <a:r>
            <a:rPr lang="en-US" altLang="zh-CN" sz="24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dirty="0">
              <a:latin typeface="Arial" panose="020B0604020202020204" pitchFamily="34" charset="0"/>
              <a:cs typeface="Arial" panose="020B0604020202020204" pitchFamily="34" charset="0"/>
            </a:rPr>
            <a:t>项目名</a:t>
          </a:r>
          <a:r>
            <a:rPr lang="en-US" altLang="zh-CN" sz="24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dirty="0">
              <a:latin typeface="Arial" panose="020B0604020202020204" pitchFamily="34" charset="0"/>
              <a:cs typeface="Arial" panose="020B0604020202020204" pitchFamily="34" charset="0"/>
            </a:rPr>
            <a:t>模块名</a:t>
          </a:r>
        </a:p>
      </dgm:t>
    </dgm:pt>
    <dgm:pt modelId="{89E592FE-C006-43A3-ADE6-8B37A3856570}" type="parTrans" cxnId="{4AD105C9-B452-4978-BC9D-C19195A2C87C}">
      <dgm:prSet custT="1"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597031-1DDD-4EC6-B986-3E3B0E5F9739}" type="sibTrans" cxnId="{4AD105C9-B452-4978-BC9D-C19195A2C87C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D9B13B9-D955-4CB6-A11F-E1961A136434}">
      <dgm:prSet phldrT="[文本]" custT="1"/>
      <dgm:spPr/>
      <dgm:t>
        <a:bodyPr/>
        <a:lstStyle/>
        <a:p>
          <a:r>
            <a:rPr lang="en-US" altLang="zh-CN" sz="2400" dirty="0">
              <a:latin typeface="Arial" panose="020B0604020202020204" pitchFamily="34" charset="0"/>
              <a:cs typeface="Arial" panose="020B0604020202020204" pitchFamily="34" charset="0"/>
            </a:rPr>
            <a:t>team.</a:t>
          </a:r>
          <a:r>
            <a:rPr lang="zh-CN" altLang="en-US" sz="2400" dirty="0">
              <a:latin typeface="Arial" panose="020B0604020202020204" pitchFamily="34" charset="0"/>
              <a:cs typeface="Arial" panose="020B0604020202020204" pitchFamily="34" charset="0"/>
            </a:rPr>
            <a:t>团队名</a:t>
          </a:r>
          <a:r>
            <a:rPr lang="en-US" altLang="zh-CN" sz="24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dirty="0">
              <a:latin typeface="Arial" panose="020B0604020202020204" pitchFamily="34" charset="0"/>
              <a:cs typeface="Arial" panose="020B0604020202020204" pitchFamily="34" charset="0"/>
            </a:rPr>
            <a:t>项目名</a:t>
          </a:r>
          <a:r>
            <a:rPr lang="en-US" altLang="zh-CN" sz="24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dirty="0">
              <a:latin typeface="Arial" panose="020B0604020202020204" pitchFamily="34" charset="0"/>
              <a:cs typeface="Arial" panose="020B0604020202020204" pitchFamily="34" charset="0"/>
            </a:rPr>
            <a:t>模块名</a:t>
          </a:r>
        </a:p>
      </dgm:t>
    </dgm:pt>
    <dgm:pt modelId="{0111B873-B135-4E0F-B586-52F604466FD5}" type="parTrans" cxnId="{CFBE4C4F-307E-40EA-8ACA-78F1DAFB9B9F}">
      <dgm:prSet custT="1"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197A83-623A-4039-9C68-D5B7A2335EB4}" type="sibTrans" cxnId="{CFBE4C4F-307E-40EA-8ACA-78F1DAFB9B9F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D0A3820-13BE-4C4C-8939-7C5B750B771F}">
      <dgm:prSet phldrT="[文本]" custT="1"/>
      <dgm:spPr/>
      <dgm:t>
        <a:bodyPr/>
        <a:lstStyle/>
        <a:p>
          <a:r>
            <a:rPr lang="zh-CN" altLang="en-US" sz="3200" dirty="0">
              <a:latin typeface="Arial" panose="020B0604020202020204" pitchFamily="34" charset="0"/>
              <a:cs typeface="Arial" panose="020B0604020202020204" pitchFamily="34" charset="0"/>
            </a:rPr>
            <a:t>公司项目</a:t>
          </a:r>
        </a:p>
      </dgm:t>
    </dgm:pt>
    <dgm:pt modelId="{E5E38F8A-238F-4B48-9077-D6F3A5D06F28}" type="parTrans" cxnId="{DD49CAB5-27F9-4413-9399-B5A3B0051658}">
      <dgm:prSet custT="1"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688C32-0B31-4031-BB0D-BBFAC2BBAED9}" type="sibTrans" cxnId="{DD49CAB5-27F9-4413-9399-B5A3B0051658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63A964-6F04-470E-A18E-04C2D9CACEE9}">
      <dgm:prSet phldrT="[文本]" custT="1"/>
      <dgm:spPr/>
      <dgm:t>
        <a:bodyPr/>
        <a:lstStyle/>
        <a:p>
          <a:r>
            <a:rPr lang="en-US" altLang="zh-CN" sz="2400" dirty="0">
              <a:latin typeface="Arial" panose="020B0604020202020204" pitchFamily="34" charset="0"/>
              <a:cs typeface="Arial" panose="020B0604020202020204" pitchFamily="34" charset="0"/>
            </a:rPr>
            <a:t>com.</a:t>
          </a:r>
          <a:r>
            <a:rPr lang="zh-CN" altLang="en-US" sz="2400" dirty="0">
              <a:latin typeface="Arial" panose="020B0604020202020204" pitchFamily="34" charset="0"/>
              <a:cs typeface="Arial" panose="020B0604020202020204" pitchFamily="34" charset="0"/>
            </a:rPr>
            <a:t>公司名</a:t>
          </a:r>
          <a:r>
            <a:rPr lang="en-US" altLang="zh-CN" sz="24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dirty="0">
              <a:latin typeface="Arial" panose="020B0604020202020204" pitchFamily="34" charset="0"/>
              <a:cs typeface="Arial" panose="020B0604020202020204" pitchFamily="34" charset="0"/>
            </a:rPr>
            <a:t>项目名</a:t>
          </a:r>
          <a:r>
            <a:rPr lang="en-US" altLang="zh-CN" sz="24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dirty="0">
              <a:latin typeface="Arial" panose="020B0604020202020204" pitchFamily="34" charset="0"/>
              <a:cs typeface="Arial" panose="020B0604020202020204" pitchFamily="34" charset="0"/>
            </a:rPr>
            <a:t>模块名</a:t>
          </a:r>
        </a:p>
      </dgm:t>
    </dgm:pt>
    <dgm:pt modelId="{CAF1362E-1D2E-4D67-8380-EBB7B40F252D}" type="parTrans" cxnId="{5988701B-816D-4654-AD58-B379191DF5A2}">
      <dgm:prSet custT="1"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27E825-B2A6-4135-A16D-F7710AAF6DEA}" type="sibTrans" cxnId="{5988701B-816D-4654-AD58-B379191DF5A2}">
      <dgm:prSet/>
      <dgm:spPr/>
      <dgm:t>
        <a:bodyPr/>
        <a:lstStyle/>
        <a:p>
          <a:endParaRPr lang="zh-CN" altLang="en-US" sz="32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C46326-DEBD-499C-BFE9-352AE64F06CF}" type="pres">
      <dgm:prSet presAssocID="{5B0C2D10-C2EA-43EA-A9DA-88F491B02DA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3CA882C-77D7-4233-852E-E37756A39B0D}" type="pres">
      <dgm:prSet presAssocID="{F066B576-4072-4C12-9513-6932DFCEC2E5}" presName="root1" presStyleCnt="0"/>
      <dgm:spPr/>
    </dgm:pt>
    <dgm:pt modelId="{45E51F16-8DDD-41B7-960A-DA4360CF47F7}" type="pres">
      <dgm:prSet presAssocID="{F066B576-4072-4C12-9513-6932DFCEC2E5}" presName="LevelOneTextNode" presStyleLbl="node0" presStyleIdx="0" presStyleCnt="1" custLinFactNeighborX="937" custLinFactNeighborY="-20617">
        <dgm:presLayoutVars>
          <dgm:chPref val="3"/>
        </dgm:presLayoutVars>
      </dgm:prSet>
      <dgm:spPr/>
    </dgm:pt>
    <dgm:pt modelId="{D989A9D5-0EE3-4678-9466-1ABEA7528659}" type="pres">
      <dgm:prSet presAssocID="{F066B576-4072-4C12-9513-6932DFCEC2E5}" presName="level2hierChild" presStyleCnt="0"/>
      <dgm:spPr/>
    </dgm:pt>
    <dgm:pt modelId="{97BCA668-50F6-4D99-BA92-2662ACCAF764}" type="pres">
      <dgm:prSet presAssocID="{5F2A0942-630F-4548-B4E2-4CF6706B78B7}" presName="conn2-1" presStyleLbl="parChTrans1D2" presStyleIdx="0" presStyleCnt="2"/>
      <dgm:spPr/>
    </dgm:pt>
    <dgm:pt modelId="{55884B1C-C43D-4D8F-BDE3-5A6B6ACFB15C}" type="pres">
      <dgm:prSet presAssocID="{5F2A0942-630F-4548-B4E2-4CF6706B78B7}" presName="connTx" presStyleLbl="parChTrans1D2" presStyleIdx="0" presStyleCnt="2"/>
      <dgm:spPr/>
    </dgm:pt>
    <dgm:pt modelId="{D6EC61E1-E116-4A12-8BB3-BF0C3879D15D}" type="pres">
      <dgm:prSet presAssocID="{F69F1F99-7668-4722-9FCA-5BFF889D8B9F}" presName="root2" presStyleCnt="0"/>
      <dgm:spPr/>
    </dgm:pt>
    <dgm:pt modelId="{1F7ACE8D-7123-4826-BC49-D07C5BB9DF2A}" type="pres">
      <dgm:prSet presAssocID="{F69F1F99-7668-4722-9FCA-5BFF889D8B9F}" presName="LevelTwoTextNode" presStyleLbl="node2" presStyleIdx="0" presStyleCnt="2" custLinFactNeighborX="2812" custLinFactNeighborY="-73097">
        <dgm:presLayoutVars>
          <dgm:chPref val="3"/>
        </dgm:presLayoutVars>
      </dgm:prSet>
      <dgm:spPr/>
    </dgm:pt>
    <dgm:pt modelId="{279E03A9-5C90-43E8-B7A0-7732E97CE43C}" type="pres">
      <dgm:prSet presAssocID="{F69F1F99-7668-4722-9FCA-5BFF889D8B9F}" presName="level3hierChild" presStyleCnt="0"/>
      <dgm:spPr/>
    </dgm:pt>
    <dgm:pt modelId="{B63177C7-4B16-4045-9058-F56478BCA21E}" type="pres">
      <dgm:prSet presAssocID="{89E592FE-C006-43A3-ADE6-8B37A3856570}" presName="conn2-1" presStyleLbl="parChTrans1D3" presStyleIdx="0" presStyleCnt="3"/>
      <dgm:spPr/>
    </dgm:pt>
    <dgm:pt modelId="{95DB9D2F-B3A6-4408-B4F2-A787CDA382C7}" type="pres">
      <dgm:prSet presAssocID="{89E592FE-C006-43A3-ADE6-8B37A3856570}" presName="connTx" presStyleLbl="parChTrans1D3" presStyleIdx="0" presStyleCnt="3"/>
      <dgm:spPr/>
    </dgm:pt>
    <dgm:pt modelId="{7B5E1E8F-397F-40C5-8F70-59025F92DB88}" type="pres">
      <dgm:prSet presAssocID="{37FDD284-70D5-4B25-9668-AC90DBA3997F}" presName="root2" presStyleCnt="0"/>
      <dgm:spPr/>
    </dgm:pt>
    <dgm:pt modelId="{04AAF385-032D-4525-8CA1-831CBF584EC9}" type="pres">
      <dgm:prSet presAssocID="{37FDD284-70D5-4B25-9668-AC90DBA3997F}" presName="LevelTwoTextNode" presStyleLbl="node3" presStyleIdx="0" presStyleCnt="3" custLinFactNeighborX="-937" custLinFactNeighborY="-93937">
        <dgm:presLayoutVars>
          <dgm:chPref val="3"/>
        </dgm:presLayoutVars>
      </dgm:prSet>
      <dgm:spPr/>
    </dgm:pt>
    <dgm:pt modelId="{E167B267-0C79-45A6-9FCD-85A92723B192}" type="pres">
      <dgm:prSet presAssocID="{37FDD284-70D5-4B25-9668-AC90DBA3997F}" presName="level3hierChild" presStyleCnt="0"/>
      <dgm:spPr/>
    </dgm:pt>
    <dgm:pt modelId="{C3C3523F-8640-4630-95CD-1497C48147A5}" type="pres">
      <dgm:prSet presAssocID="{0111B873-B135-4E0F-B586-52F604466FD5}" presName="conn2-1" presStyleLbl="parChTrans1D3" presStyleIdx="1" presStyleCnt="3"/>
      <dgm:spPr/>
    </dgm:pt>
    <dgm:pt modelId="{CC8BDAE5-D593-4C46-A785-7C9356B1545E}" type="pres">
      <dgm:prSet presAssocID="{0111B873-B135-4E0F-B586-52F604466FD5}" presName="connTx" presStyleLbl="parChTrans1D3" presStyleIdx="1" presStyleCnt="3"/>
      <dgm:spPr/>
    </dgm:pt>
    <dgm:pt modelId="{1DA7E8CC-A7F9-45F4-B5FF-CACA81ACD5F1}" type="pres">
      <dgm:prSet presAssocID="{6D9B13B9-D955-4CB6-A11F-E1961A136434}" presName="root2" presStyleCnt="0"/>
      <dgm:spPr/>
    </dgm:pt>
    <dgm:pt modelId="{BC4AEA03-B6E9-4870-969D-72CA5ABFA361}" type="pres">
      <dgm:prSet presAssocID="{6D9B13B9-D955-4CB6-A11F-E1961A136434}" presName="LevelTwoTextNode" presStyleLbl="node3" presStyleIdx="1" presStyleCnt="3" custLinFactNeighborX="469" custLinFactNeighborY="-53418">
        <dgm:presLayoutVars>
          <dgm:chPref val="3"/>
        </dgm:presLayoutVars>
      </dgm:prSet>
      <dgm:spPr/>
    </dgm:pt>
    <dgm:pt modelId="{CD006D45-FF02-4624-8B79-2A2117896CBD}" type="pres">
      <dgm:prSet presAssocID="{6D9B13B9-D955-4CB6-A11F-E1961A136434}" presName="level3hierChild" presStyleCnt="0"/>
      <dgm:spPr/>
    </dgm:pt>
    <dgm:pt modelId="{1FDDA01B-8896-4620-A1DA-8983B79494FF}" type="pres">
      <dgm:prSet presAssocID="{E5E38F8A-238F-4B48-9077-D6F3A5D06F28}" presName="conn2-1" presStyleLbl="parChTrans1D2" presStyleIdx="1" presStyleCnt="2"/>
      <dgm:spPr/>
    </dgm:pt>
    <dgm:pt modelId="{FF691884-D57C-48AF-A8C9-8D1592C97480}" type="pres">
      <dgm:prSet presAssocID="{E5E38F8A-238F-4B48-9077-D6F3A5D06F28}" presName="connTx" presStyleLbl="parChTrans1D2" presStyleIdx="1" presStyleCnt="2"/>
      <dgm:spPr/>
    </dgm:pt>
    <dgm:pt modelId="{F6BDA06F-AC99-431B-BACC-7C9F3C755452}" type="pres">
      <dgm:prSet presAssocID="{3D0A3820-13BE-4C4C-8939-7C5B750B771F}" presName="root2" presStyleCnt="0"/>
      <dgm:spPr/>
    </dgm:pt>
    <dgm:pt modelId="{B864086F-56DC-4C39-B915-ED81AF29952A}" type="pres">
      <dgm:prSet presAssocID="{3D0A3820-13BE-4C4C-8939-7C5B750B771F}" presName="LevelTwoTextNode" presStyleLbl="node2" presStyleIdx="1" presStyleCnt="2" custLinFactNeighborX="2343" custLinFactNeighborY="61648">
        <dgm:presLayoutVars>
          <dgm:chPref val="3"/>
        </dgm:presLayoutVars>
      </dgm:prSet>
      <dgm:spPr/>
    </dgm:pt>
    <dgm:pt modelId="{F0E9723E-6410-4405-8D8C-8CFD217F9751}" type="pres">
      <dgm:prSet presAssocID="{3D0A3820-13BE-4C4C-8939-7C5B750B771F}" presName="level3hierChild" presStyleCnt="0"/>
      <dgm:spPr/>
    </dgm:pt>
    <dgm:pt modelId="{B83EEB0E-3C07-481A-B462-98FB1E153426}" type="pres">
      <dgm:prSet presAssocID="{CAF1362E-1D2E-4D67-8380-EBB7B40F252D}" presName="conn2-1" presStyleLbl="parChTrans1D3" presStyleIdx="2" presStyleCnt="3"/>
      <dgm:spPr/>
    </dgm:pt>
    <dgm:pt modelId="{D5FF9649-E8AD-40E9-9310-9192B07FC9F4}" type="pres">
      <dgm:prSet presAssocID="{CAF1362E-1D2E-4D67-8380-EBB7B40F252D}" presName="connTx" presStyleLbl="parChTrans1D3" presStyleIdx="2" presStyleCnt="3"/>
      <dgm:spPr/>
    </dgm:pt>
    <dgm:pt modelId="{A3C4A5B7-DD3A-41F9-B7D0-C6C730659F1F}" type="pres">
      <dgm:prSet presAssocID="{8763A964-6F04-470E-A18E-04C2D9CACEE9}" presName="root2" presStyleCnt="0"/>
      <dgm:spPr/>
    </dgm:pt>
    <dgm:pt modelId="{16205809-8186-4625-A0A0-3BB297315E98}" type="pres">
      <dgm:prSet presAssocID="{8763A964-6F04-470E-A18E-04C2D9CACEE9}" presName="LevelTwoTextNode" presStyleLbl="node3" presStyleIdx="2" presStyleCnt="3" custLinFactNeighborX="-937" custLinFactNeighborY="61648">
        <dgm:presLayoutVars>
          <dgm:chPref val="3"/>
        </dgm:presLayoutVars>
      </dgm:prSet>
      <dgm:spPr/>
    </dgm:pt>
    <dgm:pt modelId="{02829A73-C037-482C-8DBC-DDF494560FBD}" type="pres">
      <dgm:prSet presAssocID="{8763A964-6F04-470E-A18E-04C2D9CACEE9}" presName="level3hierChild" presStyleCnt="0"/>
      <dgm:spPr/>
    </dgm:pt>
  </dgm:ptLst>
  <dgm:cxnLst>
    <dgm:cxn modelId="{0AEC7411-5CF7-47E8-8BD5-79AB39A78737}" type="presOf" srcId="{0111B873-B135-4E0F-B586-52F604466FD5}" destId="{C3C3523F-8640-4630-95CD-1497C48147A5}" srcOrd="0" destOrd="0" presId="urn:microsoft.com/office/officeart/2005/8/layout/hierarchy2"/>
    <dgm:cxn modelId="{5988701B-816D-4654-AD58-B379191DF5A2}" srcId="{3D0A3820-13BE-4C4C-8939-7C5B750B771F}" destId="{8763A964-6F04-470E-A18E-04C2D9CACEE9}" srcOrd="0" destOrd="0" parTransId="{CAF1362E-1D2E-4D67-8380-EBB7B40F252D}" sibTransId="{9C27E825-B2A6-4135-A16D-F7710AAF6DEA}"/>
    <dgm:cxn modelId="{F8C5E11B-F3DE-4CE1-A6DB-E226683137C8}" type="presOf" srcId="{E5E38F8A-238F-4B48-9077-D6F3A5D06F28}" destId="{FF691884-D57C-48AF-A8C9-8D1592C97480}" srcOrd="1" destOrd="0" presId="urn:microsoft.com/office/officeart/2005/8/layout/hierarchy2"/>
    <dgm:cxn modelId="{5176E030-958B-4570-BF07-6D3C7AD507FE}" type="presOf" srcId="{89E592FE-C006-43A3-ADE6-8B37A3856570}" destId="{B63177C7-4B16-4045-9058-F56478BCA21E}" srcOrd="0" destOrd="0" presId="urn:microsoft.com/office/officeart/2005/8/layout/hierarchy2"/>
    <dgm:cxn modelId="{03F38343-777C-49DC-AEC2-468FC2F20EF5}" type="presOf" srcId="{5B0C2D10-C2EA-43EA-A9DA-88F491B02DA2}" destId="{89C46326-DEBD-499C-BFE9-352AE64F06CF}" srcOrd="0" destOrd="0" presId="urn:microsoft.com/office/officeart/2005/8/layout/hierarchy2"/>
    <dgm:cxn modelId="{851D2746-A11F-4AB0-A170-C4762FA3326A}" type="presOf" srcId="{CAF1362E-1D2E-4D67-8380-EBB7B40F252D}" destId="{B83EEB0E-3C07-481A-B462-98FB1E153426}" srcOrd="0" destOrd="0" presId="urn:microsoft.com/office/officeart/2005/8/layout/hierarchy2"/>
    <dgm:cxn modelId="{CFBE4C4F-307E-40EA-8ACA-78F1DAFB9B9F}" srcId="{F69F1F99-7668-4722-9FCA-5BFF889D8B9F}" destId="{6D9B13B9-D955-4CB6-A11F-E1961A136434}" srcOrd="1" destOrd="0" parTransId="{0111B873-B135-4E0F-B586-52F604466FD5}" sibTransId="{4B197A83-623A-4039-9C68-D5B7A2335EB4}"/>
    <dgm:cxn modelId="{CD8C2A56-34CB-4883-A68B-BE63417CB3E6}" type="presOf" srcId="{CAF1362E-1D2E-4D67-8380-EBB7B40F252D}" destId="{D5FF9649-E8AD-40E9-9310-9192B07FC9F4}" srcOrd="1" destOrd="0" presId="urn:microsoft.com/office/officeart/2005/8/layout/hierarchy2"/>
    <dgm:cxn modelId="{19424458-2FF6-4B19-BD34-B4DE1DB4E737}" type="presOf" srcId="{0111B873-B135-4E0F-B586-52F604466FD5}" destId="{CC8BDAE5-D593-4C46-A785-7C9356B1545E}" srcOrd="1" destOrd="0" presId="urn:microsoft.com/office/officeart/2005/8/layout/hierarchy2"/>
    <dgm:cxn modelId="{8355AF5B-02A6-48FD-ABDA-105C521BB4D7}" srcId="{F066B576-4072-4C12-9513-6932DFCEC2E5}" destId="{F69F1F99-7668-4722-9FCA-5BFF889D8B9F}" srcOrd="0" destOrd="0" parTransId="{5F2A0942-630F-4548-B4E2-4CF6706B78B7}" sibTransId="{68320BF3-2AA2-46F9-9DE7-C196166E4182}"/>
    <dgm:cxn modelId="{9B82C75F-1FBB-4EA4-8803-143B38F46016}" type="presOf" srcId="{8763A964-6F04-470E-A18E-04C2D9CACEE9}" destId="{16205809-8186-4625-A0A0-3BB297315E98}" srcOrd="0" destOrd="0" presId="urn:microsoft.com/office/officeart/2005/8/layout/hierarchy2"/>
    <dgm:cxn modelId="{B7577185-CCA2-404E-A6E6-FDD807703E65}" type="presOf" srcId="{F69F1F99-7668-4722-9FCA-5BFF889D8B9F}" destId="{1F7ACE8D-7123-4826-BC49-D07C5BB9DF2A}" srcOrd="0" destOrd="0" presId="urn:microsoft.com/office/officeart/2005/8/layout/hierarchy2"/>
    <dgm:cxn modelId="{774C6898-A354-4346-BD4A-C03F6A6C7A51}" type="presOf" srcId="{5F2A0942-630F-4548-B4E2-4CF6706B78B7}" destId="{97BCA668-50F6-4D99-BA92-2662ACCAF764}" srcOrd="0" destOrd="0" presId="urn:microsoft.com/office/officeart/2005/8/layout/hierarchy2"/>
    <dgm:cxn modelId="{5A276DA9-DF41-4F2C-9A72-4441E82CC7BE}" type="presOf" srcId="{37FDD284-70D5-4B25-9668-AC90DBA3997F}" destId="{04AAF385-032D-4525-8CA1-831CBF584EC9}" srcOrd="0" destOrd="0" presId="urn:microsoft.com/office/officeart/2005/8/layout/hierarchy2"/>
    <dgm:cxn modelId="{B37286AE-4991-4ADB-BD92-20422BCD0309}" type="presOf" srcId="{89E592FE-C006-43A3-ADE6-8B37A3856570}" destId="{95DB9D2F-B3A6-4408-B4F2-A787CDA382C7}" srcOrd="1" destOrd="0" presId="urn:microsoft.com/office/officeart/2005/8/layout/hierarchy2"/>
    <dgm:cxn modelId="{DD49CAB5-27F9-4413-9399-B5A3B0051658}" srcId="{F066B576-4072-4C12-9513-6932DFCEC2E5}" destId="{3D0A3820-13BE-4C4C-8939-7C5B750B771F}" srcOrd="1" destOrd="0" parTransId="{E5E38F8A-238F-4B48-9077-D6F3A5D06F28}" sibTransId="{F9688C32-0B31-4031-BB0D-BBFAC2BBAED9}"/>
    <dgm:cxn modelId="{8444C8BD-4294-4C17-AB08-D3049E35AD41}" type="presOf" srcId="{5F2A0942-630F-4548-B4E2-4CF6706B78B7}" destId="{55884B1C-C43D-4D8F-BDE3-5A6B6ACFB15C}" srcOrd="1" destOrd="0" presId="urn:microsoft.com/office/officeart/2005/8/layout/hierarchy2"/>
    <dgm:cxn modelId="{A44C3DBF-DC5B-4CAC-A806-42A3063E7017}" type="presOf" srcId="{E5E38F8A-238F-4B48-9077-D6F3A5D06F28}" destId="{1FDDA01B-8896-4620-A1DA-8983B79494FF}" srcOrd="0" destOrd="0" presId="urn:microsoft.com/office/officeart/2005/8/layout/hierarchy2"/>
    <dgm:cxn modelId="{4AD105C9-B452-4978-BC9D-C19195A2C87C}" srcId="{F69F1F99-7668-4722-9FCA-5BFF889D8B9F}" destId="{37FDD284-70D5-4B25-9668-AC90DBA3997F}" srcOrd="0" destOrd="0" parTransId="{89E592FE-C006-43A3-ADE6-8B37A3856570}" sibTransId="{7E597031-1DDD-4EC6-B986-3E3B0E5F9739}"/>
    <dgm:cxn modelId="{88874FCD-E89F-4365-8CD4-12B1BC942C3E}" type="presOf" srcId="{F066B576-4072-4C12-9513-6932DFCEC2E5}" destId="{45E51F16-8DDD-41B7-960A-DA4360CF47F7}" srcOrd="0" destOrd="0" presId="urn:microsoft.com/office/officeart/2005/8/layout/hierarchy2"/>
    <dgm:cxn modelId="{6EAF01E6-2D88-42E8-90DC-5448CF9EC125}" srcId="{5B0C2D10-C2EA-43EA-A9DA-88F491B02DA2}" destId="{F066B576-4072-4C12-9513-6932DFCEC2E5}" srcOrd="0" destOrd="0" parTransId="{48B2BBC2-36D7-418F-BDE1-3766704EFECC}" sibTransId="{0E0BDB71-2D77-4312-AFFB-69658FBE5912}"/>
    <dgm:cxn modelId="{E2D14EFA-5E5F-4866-8A86-8D1F0FD06304}" type="presOf" srcId="{3D0A3820-13BE-4C4C-8939-7C5B750B771F}" destId="{B864086F-56DC-4C39-B915-ED81AF29952A}" srcOrd="0" destOrd="0" presId="urn:microsoft.com/office/officeart/2005/8/layout/hierarchy2"/>
    <dgm:cxn modelId="{FD5C3AFB-71F1-4B68-A7DD-7E256D20F372}" type="presOf" srcId="{6D9B13B9-D955-4CB6-A11F-E1961A136434}" destId="{BC4AEA03-B6E9-4870-969D-72CA5ABFA361}" srcOrd="0" destOrd="0" presId="urn:microsoft.com/office/officeart/2005/8/layout/hierarchy2"/>
    <dgm:cxn modelId="{1D41FD90-6DF6-45C1-A51D-ADD782C95852}" type="presParOf" srcId="{89C46326-DEBD-499C-BFE9-352AE64F06CF}" destId="{D3CA882C-77D7-4233-852E-E37756A39B0D}" srcOrd="0" destOrd="0" presId="urn:microsoft.com/office/officeart/2005/8/layout/hierarchy2"/>
    <dgm:cxn modelId="{621DF5BA-334B-4178-9F9F-09F70D814FA9}" type="presParOf" srcId="{D3CA882C-77D7-4233-852E-E37756A39B0D}" destId="{45E51F16-8DDD-41B7-960A-DA4360CF47F7}" srcOrd="0" destOrd="0" presId="urn:microsoft.com/office/officeart/2005/8/layout/hierarchy2"/>
    <dgm:cxn modelId="{D5F422BF-4CC3-4C67-8DA0-CD89B14C69A8}" type="presParOf" srcId="{D3CA882C-77D7-4233-852E-E37756A39B0D}" destId="{D989A9D5-0EE3-4678-9466-1ABEA7528659}" srcOrd="1" destOrd="0" presId="urn:microsoft.com/office/officeart/2005/8/layout/hierarchy2"/>
    <dgm:cxn modelId="{E2D661D3-FB7C-487A-B05D-CBBCAB358069}" type="presParOf" srcId="{D989A9D5-0EE3-4678-9466-1ABEA7528659}" destId="{97BCA668-50F6-4D99-BA92-2662ACCAF764}" srcOrd="0" destOrd="0" presId="urn:microsoft.com/office/officeart/2005/8/layout/hierarchy2"/>
    <dgm:cxn modelId="{20AABFB9-652B-45DC-852F-C61D86C9FCE2}" type="presParOf" srcId="{97BCA668-50F6-4D99-BA92-2662ACCAF764}" destId="{55884B1C-C43D-4D8F-BDE3-5A6B6ACFB15C}" srcOrd="0" destOrd="0" presId="urn:microsoft.com/office/officeart/2005/8/layout/hierarchy2"/>
    <dgm:cxn modelId="{77B5E2B3-4604-4D26-A4BD-0C220283483B}" type="presParOf" srcId="{D989A9D5-0EE3-4678-9466-1ABEA7528659}" destId="{D6EC61E1-E116-4A12-8BB3-BF0C3879D15D}" srcOrd="1" destOrd="0" presId="urn:microsoft.com/office/officeart/2005/8/layout/hierarchy2"/>
    <dgm:cxn modelId="{4C7975B4-0E61-489E-8BB0-8D787DAF9368}" type="presParOf" srcId="{D6EC61E1-E116-4A12-8BB3-BF0C3879D15D}" destId="{1F7ACE8D-7123-4826-BC49-D07C5BB9DF2A}" srcOrd="0" destOrd="0" presId="urn:microsoft.com/office/officeart/2005/8/layout/hierarchy2"/>
    <dgm:cxn modelId="{19A4EFD8-2466-4174-A044-DBAA3C8E2892}" type="presParOf" srcId="{D6EC61E1-E116-4A12-8BB3-BF0C3879D15D}" destId="{279E03A9-5C90-43E8-B7A0-7732E97CE43C}" srcOrd="1" destOrd="0" presId="urn:microsoft.com/office/officeart/2005/8/layout/hierarchy2"/>
    <dgm:cxn modelId="{AF52335B-881F-4AD9-86CE-3F611C17F021}" type="presParOf" srcId="{279E03A9-5C90-43E8-B7A0-7732E97CE43C}" destId="{B63177C7-4B16-4045-9058-F56478BCA21E}" srcOrd="0" destOrd="0" presId="urn:microsoft.com/office/officeart/2005/8/layout/hierarchy2"/>
    <dgm:cxn modelId="{94C6143F-8334-4F50-859B-40A79CACFF77}" type="presParOf" srcId="{B63177C7-4B16-4045-9058-F56478BCA21E}" destId="{95DB9D2F-B3A6-4408-B4F2-A787CDA382C7}" srcOrd="0" destOrd="0" presId="urn:microsoft.com/office/officeart/2005/8/layout/hierarchy2"/>
    <dgm:cxn modelId="{CA8FFA4E-EADE-4D05-8F1E-ED6E8F311BA9}" type="presParOf" srcId="{279E03A9-5C90-43E8-B7A0-7732E97CE43C}" destId="{7B5E1E8F-397F-40C5-8F70-59025F92DB88}" srcOrd="1" destOrd="0" presId="urn:microsoft.com/office/officeart/2005/8/layout/hierarchy2"/>
    <dgm:cxn modelId="{0743113B-8654-4491-AB44-17760D51FAA3}" type="presParOf" srcId="{7B5E1E8F-397F-40C5-8F70-59025F92DB88}" destId="{04AAF385-032D-4525-8CA1-831CBF584EC9}" srcOrd="0" destOrd="0" presId="urn:microsoft.com/office/officeart/2005/8/layout/hierarchy2"/>
    <dgm:cxn modelId="{572A801C-7945-41BC-9EE9-F20DA7E3E4F6}" type="presParOf" srcId="{7B5E1E8F-397F-40C5-8F70-59025F92DB88}" destId="{E167B267-0C79-45A6-9FCD-85A92723B192}" srcOrd="1" destOrd="0" presId="urn:microsoft.com/office/officeart/2005/8/layout/hierarchy2"/>
    <dgm:cxn modelId="{FBF79F41-6B50-4405-9F67-1C94B25AB650}" type="presParOf" srcId="{279E03A9-5C90-43E8-B7A0-7732E97CE43C}" destId="{C3C3523F-8640-4630-95CD-1497C48147A5}" srcOrd="2" destOrd="0" presId="urn:microsoft.com/office/officeart/2005/8/layout/hierarchy2"/>
    <dgm:cxn modelId="{07A175D4-DF7D-4D27-AEFC-3AAD2B7189A9}" type="presParOf" srcId="{C3C3523F-8640-4630-95CD-1497C48147A5}" destId="{CC8BDAE5-D593-4C46-A785-7C9356B1545E}" srcOrd="0" destOrd="0" presId="urn:microsoft.com/office/officeart/2005/8/layout/hierarchy2"/>
    <dgm:cxn modelId="{00A23A12-925E-4AE2-AF56-345867B16CAA}" type="presParOf" srcId="{279E03A9-5C90-43E8-B7A0-7732E97CE43C}" destId="{1DA7E8CC-A7F9-45F4-B5FF-CACA81ACD5F1}" srcOrd="3" destOrd="0" presId="urn:microsoft.com/office/officeart/2005/8/layout/hierarchy2"/>
    <dgm:cxn modelId="{A6576BAA-94CC-49F3-81F3-2A961E544735}" type="presParOf" srcId="{1DA7E8CC-A7F9-45F4-B5FF-CACA81ACD5F1}" destId="{BC4AEA03-B6E9-4870-969D-72CA5ABFA361}" srcOrd="0" destOrd="0" presId="urn:microsoft.com/office/officeart/2005/8/layout/hierarchy2"/>
    <dgm:cxn modelId="{7B965F02-A764-4D61-A451-1A6880A866B4}" type="presParOf" srcId="{1DA7E8CC-A7F9-45F4-B5FF-CACA81ACD5F1}" destId="{CD006D45-FF02-4624-8B79-2A2117896CBD}" srcOrd="1" destOrd="0" presId="urn:microsoft.com/office/officeart/2005/8/layout/hierarchy2"/>
    <dgm:cxn modelId="{697AA36E-0A8C-418D-A5E2-072E47924141}" type="presParOf" srcId="{D989A9D5-0EE3-4678-9466-1ABEA7528659}" destId="{1FDDA01B-8896-4620-A1DA-8983B79494FF}" srcOrd="2" destOrd="0" presId="urn:microsoft.com/office/officeart/2005/8/layout/hierarchy2"/>
    <dgm:cxn modelId="{563D7A1A-EB28-470C-B3BD-F1A64E523B30}" type="presParOf" srcId="{1FDDA01B-8896-4620-A1DA-8983B79494FF}" destId="{FF691884-D57C-48AF-A8C9-8D1592C97480}" srcOrd="0" destOrd="0" presId="urn:microsoft.com/office/officeart/2005/8/layout/hierarchy2"/>
    <dgm:cxn modelId="{7B10CF1B-4387-4FD0-8B46-31324F249F60}" type="presParOf" srcId="{D989A9D5-0EE3-4678-9466-1ABEA7528659}" destId="{F6BDA06F-AC99-431B-BACC-7C9F3C755452}" srcOrd="3" destOrd="0" presId="urn:microsoft.com/office/officeart/2005/8/layout/hierarchy2"/>
    <dgm:cxn modelId="{3E928A65-C613-450A-A74A-4224AF3C85CD}" type="presParOf" srcId="{F6BDA06F-AC99-431B-BACC-7C9F3C755452}" destId="{B864086F-56DC-4C39-B915-ED81AF29952A}" srcOrd="0" destOrd="0" presId="urn:microsoft.com/office/officeart/2005/8/layout/hierarchy2"/>
    <dgm:cxn modelId="{908A9D89-581B-45DF-9AC9-02D0830475DF}" type="presParOf" srcId="{F6BDA06F-AC99-431B-BACC-7C9F3C755452}" destId="{F0E9723E-6410-4405-8D8C-8CFD217F9751}" srcOrd="1" destOrd="0" presId="urn:microsoft.com/office/officeart/2005/8/layout/hierarchy2"/>
    <dgm:cxn modelId="{9AD65CCB-945C-417A-BF06-977D6A05D53D}" type="presParOf" srcId="{F0E9723E-6410-4405-8D8C-8CFD217F9751}" destId="{B83EEB0E-3C07-481A-B462-98FB1E153426}" srcOrd="0" destOrd="0" presId="urn:microsoft.com/office/officeart/2005/8/layout/hierarchy2"/>
    <dgm:cxn modelId="{D80E41EC-FDE8-4DBF-B851-F034BCDFAF05}" type="presParOf" srcId="{B83EEB0E-3C07-481A-B462-98FB1E153426}" destId="{D5FF9649-E8AD-40E9-9310-9192B07FC9F4}" srcOrd="0" destOrd="0" presId="urn:microsoft.com/office/officeart/2005/8/layout/hierarchy2"/>
    <dgm:cxn modelId="{0C3EA8CF-6820-4FCC-AB06-39E48D54BD43}" type="presParOf" srcId="{F0E9723E-6410-4405-8D8C-8CFD217F9751}" destId="{A3C4A5B7-DD3A-41F9-B7D0-C6C730659F1F}" srcOrd="1" destOrd="0" presId="urn:microsoft.com/office/officeart/2005/8/layout/hierarchy2"/>
    <dgm:cxn modelId="{7F218041-C67A-4C1C-AF10-E9C1C288E555}" type="presParOf" srcId="{A3C4A5B7-DD3A-41F9-B7D0-C6C730659F1F}" destId="{16205809-8186-4625-A0A0-3BB297315E98}" srcOrd="0" destOrd="0" presId="urn:microsoft.com/office/officeart/2005/8/layout/hierarchy2"/>
    <dgm:cxn modelId="{95AE3511-4C11-49E0-BAF5-7707C94DBC0C}" type="presParOf" srcId="{A3C4A5B7-DD3A-41F9-B7D0-C6C730659F1F}" destId="{02829A73-C037-482C-8DBC-DDF494560FB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E51F16-8DDD-41B7-960A-DA4360CF47F7}">
      <dsp:nvSpPr>
        <dsp:cNvPr id="0" name=""/>
        <dsp:cNvSpPr/>
      </dsp:nvSpPr>
      <dsp:spPr>
        <a:xfrm>
          <a:off x="26197" y="2011366"/>
          <a:ext cx="2343037" cy="11715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Arial" panose="020B0604020202020204" pitchFamily="34" charset="0"/>
              <a:cs typeface="Arial" panose="020B0604020202020204" pitchFamily="34" charset="0"/>
            </a:rPr>
            <a:t>package</a:t>
          </a:r>
          <a:endParaRPr lang="zh-CN" altLang="en-US" sz="3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510" y="2045679"/>
        <a:ext cx="2274411" cy="1102892"/>
      </dsp:txXfrm>
    </dsp:sp>
    <dsp:sp modelId="{97BCA668-50F6-4D99-BA92-2662ACCAF764}">
      <dsp:nvSpPr>
        <dsp:cNvPr id="0" name=""/>
        <dsp:cNvSpPr/>
      </dsp:nvSpPr>
      <dsp:spPr>
        <a:xfrm rot="18067139">
          <a:off x="1910588" y="1763430"/>
          <a:ext cx="1898441" cy="42143"/>
        </a:xfrm>
        <a:custGeom>
          <a:avLst/>
          <a:gdLst/>
          <a:ahLst/>
          <a:cxnLst/>
          <a:rect l="0" t="0" r="0" b="0"/>
          <a:pathLst>
            <a:path>
              <a:moveTo>
                <a:pt x="0" y="21071"/>
              </a:moveTo>
              <a:lnTo>
                <a:pt x="1898441" y="2107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12348" y="1737040"/>
        <a:ext cx="94922" cy="94922"/>
      </dsp:txXfrm>
    </dsp:sp>
    <dsp:sp modelId="{1F7ACE8D-7123-4826-BC49-D07C5BB9DF2A}">
      <dsp:nvSpPr>
        <dsp:cNvPr id="0" name=""/>
        <dsp:cNvSpPr/>
      </dsp:nvSpPr>
      <dsp:spPr>
        <a:xfrm>
          <a:off x="3350382" y="386118"/>
          <a:ext cx="2343037" cy="11715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个人项目</a:t>
          </a:r>
        </a:p>
      </dsp:txBody>
      <dsp:txXfrm>
        <a:off x="3384695" y="420431"/>
        <a:ext cx="2274411" cy="1102892"/>
      </dsp:txXfrm>
    </dsp:sp>
    <dsp:sp modelId="{B63177C7-4B16-4045-9058-F56478BCA21E}">
      <dsp:nvSpPr>
        <dsp:cNvPr id="0" name=""/>
        <dsp:cNvSpPr/>
      </dsp:nvSpPr>
      <dsp:spPr>
        <a:xfrm rot="20133232">
          <a:off x="5651598" y="757746"/>
          <a:ext cx="933019" cy="42143"/>
        </a:xfrm>
        <a:custGeom>
          <a:avLst/>
          <a:gdLst/>
          <a:ahLst/>
          <a:cxnLst/>
          <a:rect l="0" t="0" r="0" b="0"/>
          <a:pathLst>
            <a:path>
              <a:moveTo>
                <a:pt x="0" y="21071"/>
              </a:moveTo>
              <a:lnTo>
                <a:pt x="933019" y="2107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94782" y="755493"/>
        <a:ext cx="46650" cy="46650"/>
      </dsp:txXfrm>
    </dsp:sp>
    <dsp:sp modelId="{04AAF385-032D-4525-8CA1-831CBF584EC9}">
      <dsp:nvSpPr>
        <dsp:cNvPr id="0" name=""/>
        <dsp:cNvSpPr/>
      </dsp:nvSpPr>
      <dsp:spPr>
        <a:xfrm>
          <a:off x="6542795" y="0"/>
          <a:ext cx="2343037" cy="11715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Arial" panose="020B0604020202020204" pitchFamily="34" charset="0"/>
              <a:cs typeface="Arial" panose="020B0604020202020204" pitchFamily="34" charset="0"/>
            </a:rPr>
            <a:t>pers.</a:t>
          </a:r>
          <a:r>
            <a:rPr lang="zh-CN"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个人名</a:t>
          </a:r>
          <a:r>
            <a:rPr lang="en-US" altLang="zh-CN" sz="24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项目名</a:t>
          </a:r>
          <a:r>
            <a:rPr lang="en-US" altLang="zh-CN" sz="24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模块名</a:t>
          </a:r>
        </a:p>
      </dsp:txBody>
      <dsp:txXfrm>
        <a:off x="6577108" y="34313"/>
        <a:ext cx="2274411" cy="1102892"/>
      </dsp:txXfrm>
    </dsp:sp>
    <dsp:sp modelId="{C3C3523F-8640-4630-95CD-1497C48147A5}">
      <dsp:nvSpPr>
        <dsp:cNvPr id="0" name=""/>
        <dsp:cNvSpPr/>
      </dsp:nvSpPr>
      <dsp:spPr>
        <a:xfrm rot="2755228">
          <a:off x="5501892" y="1402889"/>
          <a:ext cx="1258627" cy="42143"/>
        </a:xfrm>
        <a:custGeom>
          <a:avLst/>
          <a:gdLst/>
          <a:ahLst/>
          <a:cxnLst/>
          <a:rect l="0" t="0" r="0" b="0"/>
          <a:pathLst>
            <a:path>
              <a:moveTo>
                <a:pt x="0" y="21071"/>
              </a:moveTo>
              <a:lnTo>
                <a:pt x="1258627" y="2107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99741" y="1392495"/>
        <a:ext cx="62931" cy="62931"/>
      </dsp:txXfrm>
    </dsp:sp>
    <dsp:sp modelId="{BC4AEA03-B6E9-4870-969D-72CA5ABFA361}">
      <dsp:nvSpPr>
        <dsp:cNvPr id="0" name=""/>
        <dsp:cNvSpPr/>
      </dsp:nvSpPr>
      <dsp:spPr>
        <a:xfrm>
          <a:off x="6568993" y="1290285"/>
          <a:ext cx="2343037" cy="11715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Arial" panose="020B0604020202020204" pitchFamily="34" charset="0"/>
              <a:cs typeface="Arial" panose="020B0604020202020204" pitchFamily="34" charset="0"/>
            </a:rPr>
            <a:t>team.</a:t>
          </a:r>
          <a:r>
            <a:rPr lang="zh-CN"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团队名</a:t>
          </a:r>
          <a:r>
            <a:rPr lang="en-US" altLang="zh-CN" sz="24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项目名</a:t>
          </a:r>
          <a:r>
            <a:rPr lang="en-US" altLang="zh-CN" sz="24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模块名</a:t>
          </a:r>
        </a:p>
      </dsp:txBody>
      <dsp:txXfrm>
        <a:off x="6603306" y="1324598"/>
        <a:ext cx="2274411" cy="1102892"/>
      </dsp:txXfrm>
    </dsp:sp>
    <dsp:sp modelId="{1FDDA01B-8896-4620-A1DA-8983B79494FF}">
      <dsp:nvSpPr>
        <dsp:cNvPr id="0" name=""/>
        <dsp:cNvSpPr/>
      </dsp:nvSpPr>
      <dsp:spPr>
        <a:xfrm rot="3717031">
          <a:off x="1822744" y="3486458"/>
          <a:ext cx="2063139" cy="42143"/>
        </a:xfrm>
        <a:custGeom>
          <a:avLst/>
          <a:gdLst/>
          <a:ahLst/>
          <a:cxnLst/>
          <a:rect l="0" t="0" r="0" b="0"/>
          <a:pathLst>
            <a:path>
              <a:moveTo>
                <a:pt x="0" y="21071"/>
              </a:moveTo>
              <a:lnTo>
                <a:pt x="2063139" y="2107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802736" y="3455951"/>
        <a:ext cx="103156" cy="103156"/>
      </dsp:txXfrm>
    </dsp:sp>
    <dsp:sp modelId="{B864086F-56DC-4C39-B915-ED81AF29952A}">
      <dsp:nvSpPr>
        <dsp:cNvPr id="0" name=""/>
        <dsp:cNvSpPr/>
      </dsp:nvSpPr>
      <dsp:spPr>
        <a:xfrm>
          <a:off x="3339393" y="3832174"/>
          <a:ext cx="2343037" cy="11715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公司项目</a:t>
          </a:r>
        </a:p>
      </dsp:txBody>
      <dsp:txXfrm>
        <a:off x="3373706" y="3866487"/>
        <a:ext cx="2274411" cy="1102892"/>
      </dsp:txXfrm>
    </dsp:sp>
    <dsp:sp modelId="{B83EEB0E-3C07-481A-B462-98FB1E153426}">
      <dsp:nvSpPr>
        <dsp:cNvPr id="0" name=""/>
        <dsp:cNvSpPr/>
      </dsp:nvSpPr>
      <dsp:spPr>
        <a:xfrm>
          <a:off x="5682431" y="4396861"/>
          <a:ext cx="860363" cy="42143"/>
        </a:xfrm>
        <a:custGeom>
          <a:avLst/>
          <a:gdLst/>
          <a:ahLst/>
          <a:cxnLst/>
          <a:rect l="0" t="0" r="0" b="0"/>
          <a:pathLst>
            <a:path>
              <a:moveTo>
                <a:pt x="0" y="21071"/>
              </a:moveTo>
              <a:lnTo>
                <a:pt x="860363" y="2107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91104" y="4396424"/>
        <a:ext cx="43018" cy="43018"/>
      </dsp:txXfrm>
    </dsp:sp>
    <dsp:sp modelId="{16205809-8186-4625-A0A0-3BB297315E98}">
      <dsp:nvSpPr>
        <dsp:cNvPr id="0" name=""/>
        <dsp:cNvSpPr/>
      </dsp:nvSpPr>
      <dsp:spPr>
        <a:xfrm>
          <a:off x="6542795" y="3832174"/>
          <a:ext cx="2343037" cy="11715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Arial" panose="020B0604020202020204" pitchFamily="34" charset="0"/>
              <a:cs typeface="Arial" panose="020B0604020202020204" pitchFamily="34" charset="0"/>
            </a:rPr>
            <a:t>com.</a:t>
          </a:r>
          <a:r>
            <a:rPr lang="zh-CN"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公司名</a:t>
          </a:r>
          <a:r>
            <a:rPr lang="en-US" altLang="zh-CN" sz="24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项目名</a:t>
          </a:r>
          <a:r>
            <a:rPr lang="en-US" altLang="zh-CN" sz="24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r>
            <a:rPr lang="zh-CN" alt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模块名</a:t>
          </a:r>
        </a:p>
      </dsp:txBody>
      <dsp:txXfrm>
        <a:off x="6577108" y="3866487"/>
        <a:ext cx="2274411" cy="1102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6C19D-7747-4054-95CF-C668225E05E3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076A9-7AC7-469C-99F7-1CB70429B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9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Manifest.permission.html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etbrains.com/products.html?fromMenu#type=id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学时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19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481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两处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repositories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的闭包中都声明了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jcente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这行配置，它是一个代码托管仓库，很多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开源项目都会选择将代码托管到 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jcenter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上，声明了这行配置之后，可以在项目中轻松引用任何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jcenter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上的开源项目了。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0" hangingPunct="1"/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dependencies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闭包中使用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classpath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声明了一个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Gradle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插件。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dle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并不是专门为构建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项目而开发的，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等很多种项目都可 以使用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Gradle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来构建。如果要想使用它来构建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项目，则需要声明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 and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oid.t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oo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.b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ild:gradle:2.3.3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这个插件。最后面的部分是插件的版本号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pPr marL="0" algn="l" defTabSz="914400" rtl="0" eaLnBrk="1" latinLnBrk="0" hangingPunct="1"/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8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新建多个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minSdkVersion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Android 6.0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636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则是远程依赖声明，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 android. support: 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appcompat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v7:24.2.1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就是一个标准的远程依赖库格式， 其中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com.android.support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是域名部分，用于和其他公司的库做区分；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appcompat-v7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是组名称， 用于和同一个公司中不同的库做区分；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24.2.1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是版本号，用于和同一个库不同的版本做区分。</a:t>
            </a:r>
            <a:r>
              <a:rPr lang="en-US" altLang="zh-TW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Gradle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在构建项目时会首先检查一下本地是否已经有这个库的缓存，如果没有的话 则会去自动联网下载，然后再添加到项目的构建路径当中。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库依赖声明这里没有用到，它的基本格式是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 project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后面加上要依赖的库名称，比如说有一个库模块的名字叫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helper,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那么添加这个库的依赖关系只需要加人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 project(‘:helper’)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这句声明即可。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213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Bluestacks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的历史可以追溯到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年，是最早在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上实现流畅运行安卓系统的方案。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是数据库巨头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旗下的开源项目，通过在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内核底层直接插入驱动模块，创建一个完整虚拟的电脑环境运行安卓系统，加上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VT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硬件加速，性能和兼容性都更好，但是对于电脑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有一定要求。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55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Genymotion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依赖于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VirtualBox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92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855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 v()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。用于打印那些最为琐碎的、意义最小的日志信息。对应级别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verbose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，是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曰志里面级别最低的一种。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Log.d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。用于打印一些调试信息，这些信息对你调试程序和分析问题应该是有帮助的。 对应级别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，比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verbose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高一级。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Log.i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。用于打印一些比较重要的数据，这些数据应该是你非常想看到的、可以帮你分析用户行为数据。对应级别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info,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高一级。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Log.w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。用于打印一些警告信息，提示程序在这个地方可能会有潜在的风险，最好去修复一下这些出现警告的地方。对应级别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warn,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高一级。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Log.e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。用于打印程序中的错误信息，比如程序进入到了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catch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语句当中。当有错误信息打印出来的时候，一般都代表你的程序出现严重问题了，必须尽快修复。对应级别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error, 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warn</a:t>
            </a:r>
            <a:r>
              <a:rPr lang="zh-TW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高一级。</a:t>
            </a: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 rtl="0" eaLnBrk="1" latinLnBrk="0" hangingPunct="1"/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674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这种权限机制的设计思路其实非常简单，就是用户如果认可你所申请的权限，那么就会安装 你的程序，如果</a:t>
            </a:r>
            <a:r>
              <a:rPr lang="en-US" altLang="zh-TW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、认可你所申请的权限，那么拒绝安装就可以了。</a:t>
            </a:r>
          </a:p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02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比如说一款相机应用在运行时申请了地理位置定位权限，就算拒绝了这个权限，但是应该仍然可以使用这个应用的其他功能，而不是像之前那样直接无法</a:t>
            </a:r>
            <a:r>
              <a:rPr lang="zh-TW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安装它。</a:t>
            </a:r>
            <a:endParaRPr lang="en-US" altLang="zh-TW" sz="2800" kern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zh-TW" altLang="en-US" sz="2800" kern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TW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Android </a:t>
            </a:r>
            <a:r>
              <a:rPr lang="zh-CN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现在将所有的权限归成了两类，一类是普通权限，一类是危险权限。普通权限指的是那些不会直接威胁到用户的安全和隐私的权限，对于这部分权限申请，系统会自动帮我们进行授权，而不需要用户再去手动操作了，比如在</a:t>
            </a:r>
            <a:r>
              <a:rPr lang="en-US" altLang="zh-TW" sz="2800" kern="12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BroadcastTest</a:t>
            </a:r>
            <a:r>
              <a:rPr lang="zh-CN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项目中申请的两个权限就是普通权限。</a:t>
            </a:r>
            <a:endParaRPr lang="en-US" altLang="zh-CN" sz="2800" kern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2800" kern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危险权限则表示那些可能会触及用户隐私，或者对设备安全性造成影响的权限，如获取设备联系人信息、定位设备的地理位置等，对于这部分权限申请，必须要由用户手动点击授权才可以，否则程序就无法使用相应的功能。</a:t>
            </a:r>
          </a:p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zh-CN" altLang="en-US" sz="2800" kern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04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620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</a:t>
            </a:r>
            <a:r>
              <a:rPr lang="zh-CN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组</a:t>
            </a:r>
            <a:r>
              <a:rPr lang="en-US" altLang="zh-CN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24</a:t>
            </a:r>
            <a:r>
              <a:rPr lang="zh-CN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个权限</a:t>
            </a:r>
            <a:endParaRPr lang="en-US" altLang="zh-CN" sz="2800" kern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zh-CN" sz="2800" kern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每当要使 用一个权限时，可以先到这张表中来查一下，如果是属于这张表中的权限，那么就需要进行运行 时权限处理，如果不在这张表中，那么只需要在</a:t>
            </a:r>
            <a:r>
              <a:rPr lang="en-US" altLang="zh-TW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AndroidManifest.xml</a:t>
            </a:r>
            <a:r>
              <a:rPr lang="zh-CN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文件中添加一下权限声明就可以了。</a:t>
            </a:r>
          </a:p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表格中每个危险权限都属于一个权限组，在进行运行时权限处理时使用的是权限名，但是用户一旦同意授权了，那么该权限所对应的权限组中所有的其他权限也会同时被授权。</a:t>
            </a:r>
            <a:r>
              <a:rPr lang="zh-TW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访</a:t>
            </a:r>
            <a:r>
              <a:rPr lang="zh-CN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</a:t>
            </a:r>
            <a:r>
              <a:rPr lang="zh-TW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TW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http://developer.android.com/reference/android/Manifest.permission.html </a:t>
            </a:r>
          </a:p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TW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可以查看 </a:t>
            </a:r>
            <a:r>
              <a:rPr lang="en-US" altLang="zh-TW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Android</a:t>
            </a:r>
            <a:r>
              <a:rPr lang="zh-CN" altLang="en-US" sz="2800" kern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系统中完整的权限列表。</a:t>
            </a:r>
          </a:p>
          <a:p>
            <a: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zh-CN" altLang="en-US" sz="2800" kern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382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调用完了 </a:t>
            </a:r>
            <a:r>
              <a:rPr lang="en-US" altLang="zh-TW" sz="2400" kern="120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requestPermissions</a:t>
            </a:r>
            <a:r>
              <a:rPr lang="en-US" altLang="zh-TW" sz="2400" kern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400" kern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方法之后，系统会弹出一个权限申请的对话框，然后用户可以选择同意或拒绝权限申请，不论是哪种结果，最终都会回调到</a:t>
            </a:r>
            <a:r>
              <a:rPr lang="en-US" altLang="zh-TW" sz="2400" kern="120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onRequestPermissionsResult</a:t>
            </a:r>
            <a:r>
              <a:rPr lang="en-US" altLang="zh-TW" sz="2400" kern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r>
              <a:rPr lang="zh-CN" altLang="en-US" sz="2400" kern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方法中，而授权的结果则会封装在</a:t>
            </a:r>
            <a:r>
              <a:rPr lang="en-US" altLang="zh-TW" sz="2400" kern="120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grantResults</a:t>
            </a:r>
            <a:r>
              <a:rPr lang="zh-CN" altLang="en-US" sz="2400" kern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参数当中。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568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只需要判断一下最后的授权结果，如果用户同意的话就调用</a:t>
            </a:r>
            <a:r>
              <a:rPr lang="en-US" altLang="zh-TW" sz="1200" kern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call()</a:t>
            </a:r>
            <a:r>
              <a:rPr lang="zh-CN" altLang="en-US" sz="1200" kern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方法来拨打电话，如果用户拒绝的话只能放弃操作，并且弹出一条失败提示。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086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233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98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93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相较于</a:t>
            </a:r>
            <a:r>
              <a:rPr lang="en-US" altLang="zh-CN" dirty="0"/>
              <a:t>Java</a:t>
            </a:r>
            <a:r>
              <a:rPr lang="zh-CN" altLang="en-US" dirty="0"/>
              <a:t>虚拟机，</a:t>
            </a:r>
            <a:r>
              <a:rPr lang="en-US" altLang="zh-CN" dirty="0" err="1"/>
              <a:t>Dalvik</a:t>
            </a:r>
            <a:r>
              <a:rPr lang="zh-CN" altLang="en-US" dirty="0"/>
              <a:t>是专门为移动设备定制的，它针对手机内存、</a:t>
            </a:r>
            <a:r>
              <a:rPr lang="en-US" altLang="zh-CN" dirty="0"/>
              <a:t>CPU</a:t>
            </a:r>
            <a:r>
              <a:rPr lang="zh-CN" altLang="en-US" dirty="0"/>
              <a:t>性能有限等情况做了优化处理。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9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01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latinLnBrk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因为它没有本地窗口系统，没有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的支持，而且并不包括一整套标准的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使用程序，同时增强了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以支持其特有的驱动。</a:t>
            </a:r>
          </a:p>
          <a:p>
            <a:pPr latinLnBrk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它没有本地窗口系统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什么是本地窗口系统呢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本地窗口系统是指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GNU/Linux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窗口系统，或者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 OX 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Quartz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等。不同的操作系统的窗口系统可能不一样，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并没有使用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也不需要使用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窗口系统，这是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的一个基本原因。</a:t>
            </a:r>
          </a:p>
          <a:p>
            <a:pPr latinLnBrk="1"/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它没有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由于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最初用于一些便携的移动设备上，所以，可能出于效率等方面的考虑，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并没有采用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库，而是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自己开发了一套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Bionic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来代替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glibc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latinLnBrk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它并不包括一整套标准的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使用程序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并没有完全照搬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Liunx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系统的内核，除了修正部分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Liunx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之外，还增加了不少内容，比如：它基于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构架增加的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Gold-Fish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平台，以及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yaffs2 FLASH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文件系统等。</a:t>
            </a:r>
          </a:p>
          <a:p>
            <a:pPr latinLnBrk="1"/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4.Android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专有的驱动程序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513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JetBrains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开发的，这是一家开发了一整套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IDEs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的公司，诸如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IntelliJ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ReSharper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具备互操作性的。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，可以用来写基于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JVM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程序。发明这种语言的正是战斗的民族俄罗斯。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有一种说法是因为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的第一个字母是“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则用了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的下一个字母“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作为开头。①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JetBrains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是一家注册地在捷克布拉格的公司，在全球共有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个办公点：布拉格、圣彼得堡、莫斯科、波士顿、慕尼黑和新西伯利亚。但主要管理层和开发者是在圣彼得堡。② 芬兰湾中有个岛就是「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科特林」，在圣彼得堡以西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公里。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JetBrains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不在捷克。虽然它是在（捷克）布拉格成立的，但主要在圣彼得堡。他们很多管理层和开发者都是俄罗斯人，很多是从圣彼得堡大学毕业的 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语言是出自印尼群岛中的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岛。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是芬兰湾中的一座岛，离圣彼得堡很近。彼得大帝在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世纪早期从瑞典那里抢过了圣彼得堡。此后，一直是俄国波罗的海舰队的海军基地。圣彼得堡有北国风光之美，海军神庙（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Naval Temple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）令人印象深刻。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buffer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敲代码的时候，打字基本对就可以了。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会帮你补全你没写完的部分。你知道吗，你甚至可以把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代码复制到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里面，然后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会帮你自动转换成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代码。这门语言需要绑定一个平台，让大家都非常迫切地区使用这个平台，这才能促进大家学习这门语言以便在这个平台上编程。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491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建议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904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759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2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7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1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0418" y="66588"/>
            <a:ext cx="10515600" cy="8020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40860"/>
            <a:ext cx="10515600" cy="5136103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06399" y="0"/>
            <a:ext cx="55419" cy="8959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14925" y="-1"/>
            <a:ext cx="55419" cy="8959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 flipV="1">
            <a:off x="670754" y="845344"/>
            <a:ext cx="4777546" cy="3644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11659553" y="6721475"/>
            <a:ext cx="45719" cy="1365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723463" y="6721475"/>
            <a:ext cx="45719" cy="1365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92148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86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3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47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5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05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4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121709"/>
            <a:ext cx="10515600" cy="802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54545"/>
            <a:ext cx="10515600" cy="5022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DCD69422-E893-4DDB-9A7E-F86CEABEE12D}" type="datetimeFigureOut">
              <a:rPr lang="zh-CN" altLang="en-US" smtClean="0"/>
              <a:pPr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38B4F502-AEE6-4D70-927B-AC49763F54C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9664699" y="212907"/>
            <a:ext cx="22417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信息与软件工程学院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7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School of information and</a:t>
            </a:r>
            <a:r>
              <a:rPr lang="en-US" altLang="zh-CN" sz="700" b="1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software engineering</a:t>
            </a:r>
            <a:endParaRPr lang="zh-CN" altLang="en-US" sz="7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92"/>
          <a:stretch/>
        </p:blipFill>
        <p:spPr>
          <a:xfrm>
            <a:off x="9009070" y="160965"/>
            <a:ext cx="655629" cy="61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android.google.cn/studio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041179" y="5257800"/>
            <a:ext cx="4223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_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607067" y="2983776"/>
            <a:ext cx="5091404" cy="904352"/>
          </a:xfrm>
        </p:spPr>
        <p:txBody>
          <a:bodyPr>
            <a:normAutofit/>
          </a:bodyPr>
          <a:lstStyle/>
          <a:p>
            <a:r>
              <a:rPr lang="zh-CN" altLang="en-US" sz="5400" b="1" dirty="0"/>
              <a:t>移动应用开发</a:t>
            </a:r>
          </a:p>
        </p:txBody>
      </p:sp>
      <p:sp>
        <p:nvSpPr>
          <p:cNvPr id="3" name="PA_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872694" y="5017701"/>
            <a:ext cx="1788313" cy="480198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altLang="zh-CN" sz="2000" dirty="0"/>
              <a:t>Android</a:t>
            </a:r>
            <a:r>
              <a:rPr lang="zh-CN" altLang="en-US" sz="2000" dirty="0"/>
              <a:t>开发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263"/>
            <a:ext cx="6396052" cy="4247378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494498818323&amp;di=f227893f50360881a7f41bf1995b37ab&amp;imgtype=0&amp;src=http%3A%2F%2Fi3.hexunimg.cn%2F2012-10-16%2F146810004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1" r="20358"/>
          <a:stretch/>
        </p:blipFill>
        <p:spPr bwMode="auto">
          <a:xfrm>
            <a:off x="11333372" y="4926203"/>
            <a:ext cx="465325" cy="6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68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7"/>
    </mc:Choice>
    <mc:Fallback xmlns="">
      <p:transition spd="slow" advTm="60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r="89"/>
          <a:stretch/>
        </p:blipFill>
        <p:spPr>
          <a:xfrm>
            <a:off x="1089153" y="2152787"/>
            <a:ext cx="3797754" cy="379775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984118" y="2153986"/>
            <a:ext cx="3012215" cy="1859158"/>
            <a:chOff x="6748666" y="2133146"/>
            <a:chExt cx="3677146" cy="2076905"/>
          </a:xfrm>
        </p:grpSpPr>
        <p:sp>
          <p:nvSpPr>
            <p:cNvPr id="9" name="矩形 8"/>
            <p:cNvSpPr/>
            <p:nvPr/>
          </p:nvSpPr>
          <p:spPr>
            <a:xfrm>
              <a:off x="6748666" y="2133146"/>
              <a:ext cx="3677146" cy="20769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667" r="98667">
                          <a14:foregroundMark x1="14667" y1="36818" x2="14667" y2="36818"/>
                          <a14:foregroundMark x1="17833" y1="70455" x2="17833" y2="70455"/>
                          <a14:foregroundMark x1="18500" y1="58636" x2="18500" y2="58636"/>
                          <a14:foregroundMark x1="20000" y1="50000" x2="20000" y2="50000"/>
                          <a14:foregroundMark x1="33333" y1="55455" x2="33333" y2="55455"/>
                          <a14:foregroundMark x1="45333" y1="42727" x2="45333" y2="42727"/>
                          <a14:foregroundMark x1="55167" y1="43636" x2="55167" y2="43636"/>
                          <a14:foregroundMark x1="60333" y1="46364" x2="60333" y2="46364"/>
                          <a14:foregroundMark x1="64833" y1="44091" x2="64833" y2="44091"/>
                          <a14:foregroundMark x1="78000" y1="39091" x2="78000" y2="39091"/>
                          <a14:foregroundMark x1="59833" y1="28636" x2="59833" y2="28636"/>
                          <a14:foregroundMark x1="92333" y1="38636" x2="92333" y2="38636"/>
                          <a14:backgroundMark x1="29000" y1="29091" x2="29000" y2="290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882" y="2603251"/>
              <a:ext cx="3187064" cy="1168590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8" y="4124131"/>
            <a:ext cx="3012215" cy="182641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99750" y="0"/>
            <a:ext cx="10515600" cy="802063"/>
          </a:xfrm>
        </p:spPr>
        <p:txBody>
          <a:bodyPr/>
          <a:lstStyle/>
          <a:p>
            <a:r>
              <a:rPr lang="zh-CN" altLang="en-US" dirty="0"/>
              <a:t>开发环境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194318"/>
            <a:ext cx="3442996" cy="5465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搭建移动开发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i0.wp.com/pcprocrack.com/wp-content/uploads/2016/12/VISUAL-STUDIO-2017-RC-CRACK-PLUS-SERIAL-KEY-FREE-DOWNLOA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4" t="244" r="17084" b="-244"/>
          <a:stretch/>
        </p:blipFill>
        <p:spPr bwMode="auto">
          <a:xfrm>
            <a:off x="8081235" y="2152787"/>
            <a:ext cx="2830992" cy="381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KSO_Shape"/>
          <p:cNvSpPr>
            <a:spLocks/>
          </p:cNvSpPr>
          <p:nvPr/>
        </p:nvSpPr>
        <p:spPr bwMode="auto">
          <a:xfrm>
            <a:off x="6122719" y="6061528"/>
            <a:ext cx="735012" cy="698715"/>
          </a:xfrm>
          <a:custGeom>
            <a:avLst/>
            <a:gdLst>
              <a:gd name="T0" fmla="*/ 1380426 w 8874"/>
              <a:gd name="T1" fmla="*/ 1102677 h 8441"/>
              <a:gd name="T2" fmla="*/ 1456711 w 8874"/>
              <a:gd name="T3" fmla="*/ 1712548 h 8441"/>
              <a:gd name="T4" fmla="*/ 900199 w 8874"/>
              <a:gd name="T5" fmla="*/ 1451639 h 8441"/>
              <a:gd name="T6" fmla="*/ 344092 w 8874"/>
              <a:gd name="T7" fmla="*/ 1712548 h 8441"/>
              <a:gd name="T8" fmla="*/ 420377 w 8874"/>
              <a:gd name="T9" fmla="*/ 1102677 h 8441"/>
              <a:gd name="T10" fmla="*/ 0 w 8874"/>
              <a:gd name="T11" fmla="*/ 654302 h 8441"/>
              <a:gd name="T12" fmla="*/ 603581 w 8874"/>
              <a:gd name="T13" fmla="*/ 538253 h 8441"/>
              <a:gd name="T14" fmla="*/ 900199 w 8874"/>
              <a:gd name="T15" fmla="*/ 0 h 8441"/>
              <a:gd name="T16" fmla="*/ 1197019 w 8874"/>
              <a:gd name="T17" fmla="*/ 538253 h 8441"/>
              <a:gd name="T18" fmla="*/ 1800397 w 8874"/>
              <a:gd name="T19" fmla="*/ 654302 h 8441"/>
              <a:gd name="T20" fmla="*/ 1380426 w 8874"/>
              <a:gd name="T21" fmla="*/ 1102677 h 8441"/>
              <a:gd name="T22" fmla="*/ 1076708 w 8874"/>
              <a:gd name="T23" fmla="*/ 668302 h 8441"/>
              <a:gd name="T24" fmla="*/ 900604 w 8874"/>
              <a:gd name="T25" fmla="*/ 348961 h 8441"/>
              <a:gd name="T26" fmla="*/ 724298 w 8874"/>
              <a:gd name="T27" fmla="*/ 668302 h 8441"/>
              <a:gd name="T28" fmla="*/ 366612 w 8874"/>
              <a:gd name="T29" fmla="*/ 736876 h 8441"/>
              <a:gd name="T30" fmla="*/ 615957 w 8874"/>
              <a:gd name="T31" fmla="*/ 1002452 h 8441"/>
              <a:gd name="T32" fmla="*/ 570511 w 8874"/>
              <a:gd name="T33" fmla="*/ 1363992 h 8441"/>
              <a:gd name="T34" fmla="*/ 900604 w 8874"/>
              <a:gd name="T35" fmla="*/ 1209597 h 8441"/>
              <a:gd name="T36" fmla="*/ 1230494 w 8874"/>
              <a:gd name="T37" fmla="*/ 1363992 h 8441"/>
              <a:gd name="T38" fmla="*/ 1184845 w 8874"/>
              <a:gd name="T39" fmla="*/ 1002452 h 8441"/>
              <a:gd name="T40" fmla="*/ 1434190 w 8874"/>
              <a:gd name="T41" fmla="*/ 736876 h 8441"/>
              <a:gd name="T42" fmla="*/ 1076708 w 8874"/>
              <a:gd name="T43" fmla="*/ 668302 h 844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8874" h="8441">
                <a:moveTo>
                  <a:pt x="6804" y="5435"/>
                </a:moveTo>
                <a:lnTo>
                  <a:pt x="7180" y="8441"/>
                </a:lnTo>
                <a:lnTo>
                  <a:pt x="4437" y="7155"/>
                </a:lnTo>
                <a:lnTo>
                  <a:pt x="1696" y="8441"/>
                </a:lnTo>
                <a:lnTo>
                  <a:pt x="2072" y="5435"/>
                </a:lnTo>
                <a:lnTo>
                  <a:pt x="0" y="3225"/>
                </a:lnTo>
                <a:lnTo>
                  <a:pt x="2975" y="2653"/>
                </a:lnTo>
                <a:lnTo>
                  <a:pt x="4437" y="0"/>
                </a:lnTo>
                <a:lnTo>
                  <a:pt x="5900" y="2653"/>
                </a:lnTo>
                <a:lnTo>
                  <a:pt x="8874" y="3225"/>
                </a:lnTo>
                <a:lnTo>
                  <a:pt x="6804" y="5435"/>
                </a:lnTo>
                <a:close/>
                <a:moveTo>
                  <a:pt x="5307" y="3294"/>
                </a:moveTo>
                <a:lnTo>
                  <a:pt x="4439" y="1720"/>
                </a:lnTo>
                <a:lnTo>
                  <a:pt x="3570" y="3294"/>
                </a:lnTo>
                <a:lnTo>
                  <a:pt x="1807" y="3632"/>
                </a:lnTo>
                <a:lnTo>
                  <a:pt x="3036" y="4941"/>
                </a:lnTo>
                <a:lnTo>
                  <a:pt x="2812" y="6723"/>
                </a:lnTo>
                <a:lnTo>
                  <a:pt x="4439" y="5962"/>
                </a:lnTo>
                <a:lnTo>
                  <a:pt x="6065" y="6723"/>
                </a:lnTo>
                <a:lnTo>
                  <a:pt x="5840" y="4941"/>
                </a:lnTo>
                <a:lnTo>
                  <a:pt x="7069" y="3632"/>
                </a:lnTo>
                <a:lnTo>
                  <a:pt x="5307" y="3294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rgbClr val="C00000"/>
            </a:solidFill>
            <a:round/>
            <a:headEnd/>
            <a:tailEnd/>
          </a:ln>
          <a:extLst/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28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Android Studio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在很早之前，</a:t>
            </a:r>
            <a:r>
              <a:rPr lang="en-US" altLang="zh-CN" dirty="0"/>
              <a:t>Android</a:t>
            </a:r>
            <a:r>
              <a:rPr lang="zh-CN" altLang="en-US" dirty="0"/>
              <a:t>项目都是用</a:t>
            </a:r>
            <a:r>
              <a:rPr lang="en-US" altLang="zh-CN" dirty="0"/>
              <a:t>Eclipse</a:t>
            </a:r>
            <a:r>
              <a:rPr lang="zh-CN" altLang="en-US" dirty="0"/>
              <a:t>来开发的</a:t>
            </a:r>
            <a:endParaRPr lang="en-US" altLang="zh-CN" dirty="0"/>
          </a:p>
          <a:p>
            <a:r>
              <a:rPr lang="zh-CN" altLang="en-US" dirty="0"/>
              <a:t>安装</a:t>
            </a:r>
            <a:r>
              <a:rPr lang="en-US" altLang="zh-CN" dirty="0"/>
              <a:t>ADT</a:t>
            </a:r>
            <a:r>
              <a:rPr lang="zh-CN" altLang="en-US" dirty="0"/>
              <a:t>插件后就可以用来开发</a:t>
            </a:r>
            <a:r>
              <a:rPr lang="en-US" altLang="zh-CN" dirty="0"/>
              <a:t>Android</a:t>
            </a:r>
            <a:r>
              <a:rPr lang="zh-CN" altLang="en-US" dirty="0"/>
              <a:t>程序了。</a:t>
            </a:r>
            <a:endParaRPr lang="en-US" altLang="zh-CN" dirty="0"/>
          </a:p>
          <a:p>
            <a:r>
              <a:rPr lang="en-US" altLang="zh-CN" dirty="0"/>
              <a:t>2013</a:t>
            </a:r>
            <a:r>
              <a:rPr lang="zh-CN" altLang="en-US" dirty="0"/>
              <a:t>年的时候，谷歌推出了一款官方的</a:t>
            </a:r>
            <a:r>
              <a:rPr lang="en-US" altLang="zh-CN" dirty="0"/>
              <a:t>IDE</a:t>
            </a:r>
            <a:r>
              <a:rPr lang="zh-CN" altLang="en-US" dirty="0"/>
              <a:t>工具</a:t>
            </a:r>
            <a:r>
              <a:rPr lang="en-US" altLang="zh-CN" dirty="0"/>
              <a:t>Android Studio</a:t>
            </a:r>
          </a:p>
          <a:p>
            <a:pPr lvl="1"/>
            <a:r>
              <a:rPr lang="zh-CN" altLang="en-US" dirty="0"/>
              <a:t>不再是以插件的形式存在</a:t>
            </a:r>
            <a:endParaRPr lang="en-US" altLang="zh-CN" dirty="0"/>
          </a:p>
          <a:p>
            <a:pPr lvl="1"/>
            <a:r>
              <a:rPr lang="en-US" altLang="zh-CN" dirty="0"/>
              <a:t>Android Studio</a:t>
            </a:r>
            <a:r>
              <a:rPr lang="zh-CN" altLang="en-US" dirty="0"/>
              <a:t>在开发</a:t>
            </a:r>
            <a:r>
              <a:rPr lang="en-US" altLang="zh-CN" dirty="0"/>
              <a:t>Android</a:t>
            </a:r>
            <a:r>
              <a:rPr lang="zh-CN" altLang="en-US" dirty="0"/>
              <a:t>程序方面要远比</a:t>
            </a:r>
            <a:r>
              <a:rPr lang="en-US" altLang="zh-CN" dirty="0"/>
              <a:t>Eclipse</a:t>
            </a:r>
            <a:r>
              <a:rPr lang="zh-CN" altLang="en-US" dirty="0"/>
              <a:t>强大和方便得多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27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搭建开发环境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谷歌为了简化搭建开发环境的过程，将所有需要用到的工具都帮我们集成好了，到</a:t>
            </a:r>
            <a:r>
              <a:rPr lang="en-US" altLang="zh-CN" dirty="0"/>
              <a:t>Android</a:t>
            </a:r>
            <a:r>
              <a:rPr lang="zh-CN" altLang="en-US" dirty="0"/>
              <a:t>官网就可以下载最新的开发工具，下载地址是：</a:t>
            </a:r>
            <a:r>
              <a:rPr lang="en-US" altLang="zh-CN" dirty="0">
                <a:hlinkClick r:id="rId2"/>
              </a:rPr>
              <a:t>https://developer.android.google.cn/studio/index.html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58224"/>
            <a:ext cx="7793489" cy="32806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AD579B-6447-3740-9248-7268FC62A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824" y="3258224"/>
            <a:ext cx="5333755" cy="29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安装的过程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9" y="1163530"/>
            <a:ext cx="6297351" cy="489794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69" y="1163530"/>
            <a:ext cx="5205654" cy="40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94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首次启动</a:t>
            </a:r>
            <a:r>
              <a:rPr lang="en-US" altLang="zh-CN" dirty="0"/>
              <a:t>——</a:t>
            </a:r>
            <a:r>
              <a:rPr lang="zh-CN" altLang="en-US" dirty="0"/>
              <a:t>选择标准配置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78" y="1063379"/>
            <a:ext cx="6773722" cy="509824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710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277652" y="1152563"/>
            <a:ext cx="6436223" cy="4196637"/>
            <a:chOff x="5400989" y="1082224"/>
            <a:chExt cx="6436223" cy="4196637"/>
          </a:xfrm>
        </p:grpSpPr>
        <p:pic>
          <p:nvPicPr>
            <p:cNvPr id="1026" name="Picture 2" descr="https://timgsa.baidu.com/timg?image&amp;quality=80&amp;size=b9999_10000&amp;sec=1506597697764&amp;di=eeb64d8a083b05a3a801a4d3a7a3fe72&amp;imgtype=0&amp;src=http%3A%2F%2Fs1.51cto.com%2Fwyfs02%2FM01%2F9E%2FA8%2FwKioL1mUNH2iEL8cAAAeQLnHyVA744.jpg-wh_651x-s_126770723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989" y="1848186"/>
              <a:ext cx="6436223" cy="3430675"/>
            </a:xfrm>
            <a:prstGeom prst="roundRect">
              <a:avLst>
                <a:gd name="adj" fmla="val 3290"/>
              </a:avLst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7418387" y="1082224"/>
              <a:ext cx="21659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2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JetBrains </a:t>
              </a:r>
              <a:endPara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15935" y="1152563"/>
            <a:ext cx="3096161" cy="4196637"/>
            <a:chOff x="646563" y="1082224"/>
            <a:chExt cx="3096161" cy="419663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1"/>
            <a:stretch/>
          </p:blipFill>
          <p:spPr>
            <a:xfrm>
              <a:off x="646563" y="1848186"/>
              <a:ext cx="3096161" cy="34306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矩形 10"/>
            <p:cNvSpPr/>
            <p:nvPr/>
          </p:nvSpPr>
          <p:spPr>
            <a:xfrm>
              <a:off x="1407408" y="1082224"/>
              <a:ext cx="157447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Oracle </a:t>
              </a:r>
              <a:endPara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直接箭头连接符 11"/>
          <p:cNvCxnSpPr/>
          <p:nvPr/>
        </p:nvCxnSpPr>
        <p:spPr>
          <a:xfrm>
            <a:off x="3668892" y="3267504"/>
            <a:ext cx="1421842" cy="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662337" y="4309691"/>
            <a:ext cx="143495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748871" y="352698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互操作</a:t>
            </a:r>
          </a:p>
        </p:txBody>
      </p:sp>
      <p:sp>
        <p:nvSpPr>
          <p:cNvPr id="27" name="矩形 26"/>
          <p:cNvSpPr/>
          <p:nvPr/>
        </p:nvSpPr>
        <p:spPr>
          <a:xfrm>
            <a:off x="5270361" y="5572336"/>
            <a:ext cx="6450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谷歌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I/O 2017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大会上宣布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Kotlin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成为官方头等支持语言</a:t>
            </a:r>
          </a:p>
        </p:txBody>
      </p:sp>
    </p:spTree>
    <p:extLst>
      <p:ext uri="{BB962C8B-B14F-4D97-AF65-F5344CB8AC3E}">
        <p14:creationId xmlns:p14="http://schemas.microsoft.com/office/powerpoint/2010/main" val="142148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创建项目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521619349"/>
              </p:ext>
            </p:extLst>
          </p:nvPr>
        </p:nvGraphicFramePr>
        <p:xfrm>
          <a:off x="1165030" y="1093473"/>
          <a:ext cx="8912031" cy="5003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7906723" y="1695061"/>
            <a:ext cx="19865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906723" y="2164961"/>
            <a:ext cx="19865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9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Android</a:t>
            </a:r>
            <a:r>
              <a:rPr lang="zh-CN" altLang="en-US" dirty="0"/>
              <a:t>项目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701" y="868651"/>
            <a:ext cx="7789899" cy="513556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339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Android</a:t>
            </a:r>
            <a:r>
              <a:rPr lang="zh-CN" altLang="en-US" dirty="0"/>
              <a:t>项目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18</a:t>
            </a:fld>
            <a:r>
              <a:rPr lang="en-US" altLang="zh-CN"/>
              <a:t>-246</a:t>
            </a:r>
            <a:endParaRPr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64" y="855275"/>
            <a:ext cx="9105257" cy="60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1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活动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54" y="1044719"/>
            <a:ext cx="8436084" cy="556156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37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Android</a:t>
            </a:r>
            <a:r>
              <a:rPr lang="zh-CN" altLang="en-US" b="1" dirty="0"/>
              <a:t>系统架构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四层架构：</a:t>
            </a:r>
            <a:endParaRPr lang="en-US" altLang="zh-CN" sz="4000" dirty="0"/>
          </a:p>
          <a:p>
            <a:pPr lvl="1"/>
            <a:r>
              <a:rPr lang="en-US" altLang="zh-CN" sz="3600" dirty="0"/>
              <a:t>Linux</a:t>
            </a:r>
            <a:r>
              <a:rPr lang="zh-CN" altLang="en-US" sz="3600" dirty="0"/>
              <a:t>内核层</a:t>
            </a:r>
            <a:endParaRPr lang="en-US" altLang="zh-CN" sz="3600" dirty="0"/>
          </a:p>
          <a:p>
            <a:pPr lvl="1"/>
            <a:r>
              <a:rPr lang="zh-CN" altLang="en-US" sz="3600" dirty="0"/>
              <a:t>系统运行库层</a:t>
            </a:r>
            <a:endParaRPr lang="en-US" altLang="zh-CN" sz="3600" dirty="0"/>
          </a:p>
          <a:p>
            <a:pPr lvl="1"/>
            <a:r>
              <a:rPr lang="zh-CN" altLang="en-US" sz="3600" dirty="0"/>
              <a:t>应用框架层</a:t>
            </a:r>
            <a:endParaRPr lang="en-US" altLang="zh-CN" sz="3600" dirty="0"/>
          </a:p>
          <a:p>
            <a:pPr lvl="1"/>
            <a:r>
              <a:rPr lang="zh-CN" altLang="en-US" sz="3600" dirty="0"/>
              <a:t>应用层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47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布局文件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433" y="1044719"/>
            <a:ext cx="8794899" cy="579811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66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创建模拟器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51" y="1232662"/>
            <a:ext cx="2822615" cy="5177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177" y="868651"/>
            <a:ext cx="5323809" cy="403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345" y="4934754"/>
            <a:ext cx="4309936" cy="18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8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DE0EC2-96BA-6D45-80E4-4B68FAC3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studio</a:t>
            </a:r>
            <a:r>
              <a:rPr kumimoji="1" lang="zh-CN" altLang="en-US" dirty="0"/>
              <a:t> </a:t>
            </a:r>
            <a:r>
              <a:rPr kumimoji="1" lang="en-US" altLang="zh-CN" dirty="0"/>
              <a:t>3.5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DAB095C-C524-A24E-B205-FA8E20AF8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896" y="1041400"/>
            <a:ext cx="8058267" cy="541515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0885FF-8530-7145-8A12-EFEFC2210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688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首次运行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6098" y="1041400"/>
            <a:ext cx="2839804" cy="5135563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154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Android</a:t>
            </a:r>
            <a:r>
              <a:rPr lang="zh-CN" altLang="en-US" dirty="0"/>
              <a:t>项目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24</a:t>
            </a:fld>
            <a:r>
              <a:rPr lang="en-US" altLang="zh-CN"/>
              <a:t>-246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434" y="934191"/>
            <a:ext cx="4285714" cy="5923809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4702953" y="2304661"/>
            <a:ext cx="3542708" cy="1371600"/>
            <a:chOff x="4634475" y="1805475"/>
            <a:chExt cx="3542708" cy="1371600"/>
          </a:xfrm>
        </p:grpSpPr>
        <p:cxnSp>
          <p:nvCxnSpPr>
            <p:cNvPr id="54" name="直接连接符 53"/>
            <p:cNvCxnSpPr>
              <a:stCxn id="55" idx="2"/>
              <a:endCxn id="56" idx="1"/>
            </p:cNvCxnSpPr>
            <p:nvPr/>
          </p:nvCxnSpPr>
          <p:spPr>
            <a:xfrm flipH="1">
              <a:off x="4634475" y="2474629"/>
              <a:ext cx="2866433" cy="16646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7500908" y="2136491"/>
              <a:ext cx="676275" cy="676275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634475" y="1805475"/>
              <a:ext cx="49918" cy="1371600"/>
            </a:xfrm>
            <a:prstGeom prst="rect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8493967" y="2676104"/>
            <a:ext cx="2248677" cy="59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源代码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4702952" y="4189445"/>
            <a:ext cx="3542709" cy="2166905"/>
            <a:chOff x="4592953" y="1606510"/>
            <a:chExt cx="3542709" cy="2166905"/>
          </a:xfrm>
        </p:grpSpPr>
        <p:cxnSp>
          <p:nvCxnSpPr>
            <p:cNvPr id="66" name="直接连接符 65"/>
            <p:cNvCxnSpPr>
              <a:stCxn id="67" idx="2"/>
              <a:endCxn id="68" idx="1"/>
            </p:cNvCxnSpPr>
            <p:nvPr/>
          </p:nvCxnSpPr>
          <p:spPr>
            <a:xfrm flipH="1">
              <a:off x="4638672" y="2689962"/>
              <a:ext cx="2820715" cy="1"/>
            </a:xfrm>
            <a:prstGeom prst="line">
              <a:avLst/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椭圆 66"/>
            <p:cNvSpPr/>
            <p:nvPr/>
          </p:nvSpPr>
          <p:spPr>
            <a:xfrm>
              <a:off x="7459387" y="2351824"/>
              <a:ext cx="676275" cy="676275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 flipH="1">
              <a:off x="4592953" y="1606510"/>
              <a:ext cx="45719" cy="2166905"/>
            </a:xfrm>
            <a:prstGeom prst="rect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378889" y="4975186"/>
            <a:ext cx="2248677" cy="59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资源文件</a:t>
            </a:r>
          </a:p>
        </p:txBody>
      </p:sp>
      <p:grpSp>
        <p:nvGrpSpPr>
          <p:cNvPr id="75" name="组合 74"/>
          <p:cNvGrpSpPr/>
          <p:nvPr/>
        </p:nvGrpSpPr>
        <p:grpSpPr>
          <a:xfrm>
            <a:off x="4702952" y="1768359"/>
            <a:ext cx="3542709" cy="676275"/>
            <a:chOff x="3273458" y="853468"/>
            <a:chExt cx="3542709" cy="676275"/>
          </a:xfrm>
        </p:grpSpPr>
        <p:sp>
          <p:nvSpPr>
            <p:cNvPr id="76" name="椭圆 75"/>
            <p:cNvSpPr/>
            <p:nvPr/>
          </p:nvSpPr>
          <p:spPr>
            <a:xfrm>
              <a:off x="6139892" y="853468"/>
              <a:ext cx="676275" cy="676275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7" name="等腰三角形 76"/>
            <p:cNvSpPr/>
            <p:nvPr/>
          </p:nvSpPr>
          <p:spPr>
            <a:xfrm rot="16200000">
              <a:off x="3310068" y="1028780"/>
              <a:ext cx="247651" cy="320871"/>
            </a:xfrm>
            <a:prstGeom prst="triangle">
              <a:avLst>
                <a:gd name="adj" fmla="val 50277"/>
              </a:avLst>
            </a:prstGeom>
            <a:noFill/>
            <a:ln w="34925"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78" name="肘形连接符 77"/>
            <p:cNvCxnSpPr>
              <a:stCxn id="77" idx="3"/>
              <a:endCxn id="76" idx="2"/>
            </p:cNvCxnSpPr>
            <p:nvPr/>
          </p:nvCxnSpPr>
          <p:spPr>
            <a:xfrm>
              <a:off x="3594329" y="1188530"/>
              <a:ext cx="2545563" cy="3076"/>
            </a:xfrm>
            <a:prstGeom prst="bentConnector3">
              <a:avLst>
                <a:gd name="adj1" fmla="val 50000"/>
              </a:avLst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/>
          <p:cNvSpPr txBox="1"/>
          <p:nvPr/>
        </p:nvSpPr>
        <p:spPr>
          <a:xfrm>
            <a:off x="8493966" y="1805711"/>
            <a:ext cx="2248677" cy="59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配置文件</a:t>
            </a:r>
          </a:p>
        </p:txBody>
      </p:sp>
      <p:sp>
        <p:nvSpPr>
          <p:cNvPr id="83" name="椭圆 82"/>
          <p:cNvSpPr/>
          <p:nvPr/>
        </p:nvSpPr>
        <p:spPr>
          <a:xfrm>
            <a:off x="1343608" y="868651"/>
            <a:ext cx="3405063" cy="484288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txBody>
          <a:bodyPr rtlCol="0" anchor="ctr">
            <a:noAutofit/>
          </a:bodyPr>
          <a:lstStyle/>
          <a:p>
            <a:pPr algn="ctr"/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610823" y="2241161"/>
            <a:ext cx="19865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610823" y="2635677"/>
            <a:ext cx="19865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2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AndroidManifest.xml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25</a:t>
            </a:fld>
            <a:r>
              <a:rPr lang="en-US" altLang="zh-CN"/>
              <a:t>-246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84" y="1156350"/>
            <a:ext cx="10266667" cy="52000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grpSp>
        <p:nvGrpSpPr>
          <p:cNvPr id="8" name="组合 7"/>
          <p:cNvGrpSpPr/>
          <p:nvPr/>
        </p:nvGrpSpPr>
        <p:grpSpPr>
          <a:xfrm>
            <a:off x="204497" y="3816739"/>
            <a:ext cx="1655884" cy="2481667"/>
            <a:chOff x="3028508" y="1162181"/>
            <a:chExt cx="1655884" cy="2481667"/>
          </a:xfrm>
        </p:grpSpPr>
        <p:cxnSp>
          <p:nvCxnSpPr>
            <p:cNvPr id="9" name="直接连接符 8"/>
            <p:cNvCxnSpPr>
              <a:stCxn id="10" idx="2"/>
            </p:cNvCxnSpPr>
            <p:nvPr/>
          </p:nvCxnSpPr>
          <p:spPr>
            <a:xfrm>
              <a:off x="3028508" y="1500319"/>
              <a:ext cx="1610165" cy="1185473"/>
            </a:xfrm>
            <a:prstGeom prst="line">
              <a:avLst/>
            </a:prstGeom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3028508" y="1162181"/>
              <a:ext cx="676275" cy="6762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638673" y="1838456"/>
              <a:ext cx="45719" cy="18053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08758" y="2129410"/>
            <a:ext cx="2101842" cy="2025467"/>
            <a:chOff x="4498467" y="708342"/>
            <a:chExt cx="2101842" cy="2025467"/>
          </a:xfrm>
        </p:grpSpPr>
        <p:cxnSp>
          <p:nvCxnSpPr>
            <p:cNvPr id="19" name="直接连接符 18"/>
            <p:cNvCxnSpPr>
              <a:stCxn id="20" idx="2"/>
              <a:endCxn id="21" idx="1"/>
            </p:cNvCxnSpPr>
            <p:nvPr/>
          </p:nvCxnSpPr>
          <p:spPr>
            <a:xfrm flipH="1">
              <a:off x="4498467" y="1046480"/>
              <a:ext cx="1425567" cy="776703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5924034" y="708342"/>
              <a:ext cx="676275" cy="676275"/>
            </a:xfrm>
            <a:prstGeom prst="ellipse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498467" y="912557"/>
              <a:ext cx="45719" cy="1821252"/>
            </a:xfrm>
            <a:prstGeom prst="rect">
              <a:avLst/>
            </a:prstGeom>
            <a:solidFill>
              <a:schemeClr val="accent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1959429" y="3516085"/>
            <a:ext cx="322217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510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2" y="1195894"/>
            <a:ext cx="5245797" cy="4859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R.java</a:t>
            </a:r>
            <a:r>
              <a:rPr lang="zh-CN" altLang="zh-CN" sz="3600" dirty="0"/>
              <a:t>文件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26</a:t>
            </a:fld>
            <a:r>
              <a:rPr lang="en-US" altLang="zh-CN" dirty="0"/>
              <a:t>-246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683170" y="1946002"/>
            <a:ext cx="3129107" cy="952500"/>
            <a:chOff x="6119668" y="2955995"/>
            <a:chExt cx="3129107" cy="952500"/>
          </a:xfrm>
        </p:grpSpPr>
        <p:sp>
          <p:nvSpPr>
            <p:cNvPr id="9" name="椭圆 8"/>
            <p:cNvSpPr/>
            <p:nvPr/>
          </p:nvSpPr>
          <p:spPr>
            <a:xfrm>
              <a:off x="6119668" y="2955995"/>
              <a:ext cx="952500" cy="952500"/>
            </a:xfrm>
            <a:prstGeom prst="ellipse">
              <a:avLst/>
            </a:prstGeom>
            <a:solidFill>
              <a:schemeClr val="accent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119668" y="3134536"/>
              <a:ext cx="3129107" cy="63402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自动生成的文件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7868248" y="4100030"/>
            <a:ext cx="3793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通过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类引用目录中的资源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83170" y="3327949"/>
            <a:ext cx="6371936" cy="5954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包含对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资源</a:t>
            </a: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的引用指针</a:t>
            </a:r>
            <a:endParaRPr lang="en-US" altLang="zh-CN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683170" y="4715233"/>
            <a:ext cx="6082114" cy="634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drawable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layout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32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values</a:t>
            </a: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13" name="上箭头 12"/>
          <p:cNvSpPr/>
          <p:nvPr/>
        </p:nvSpPr>
        <p:spPr>
          <a:xfrm rot="10800000">
            <a:off x="7109466" y="3902701"/>
            <a:ext cx="638175" cy="923266"/>
          </a:xfrm>
          <a:prstGeom prst="upArrow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510553" y="1946002"/>
            <a:ext cx="0" cy="3288471"/>
          </a:xfrm>
          <a:prstGeom prst="line">
            <a:avLst/>
          </a:prstGeom>
          <a:ln w="444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3091822" y="4544983"/>
            <a:ext cx="2426520" cy="1671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231450" y="1371868"/>
            <a:ext cx="3405063" cy="484288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txBody>
          <a:bodyPr rtlCol="0" anchor="ctr">
            <a:noAutofit/>
          </a:bodyPr>
          <a:lstStyle/>
          <a:p>
            <a:pPr algn="ctr"/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105805" y="5403461"/>
            <a:ext cx="14660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MainActivity.java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0418" y="1113169"/>
            <a:ext cx="9250404" cy="494039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221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activity_main.xml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96" y="1170589"/>
            <a:ext cx="11214904" cy="520152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83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998768" y="1002005"/>
            <a:ext cx="7799532" cy="563231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buildscript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repositories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jcenter()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dependencies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classpath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'com.android.tools.build:gradle:2.3.3'        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allprojects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repositories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jcenter()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项目构建工具 </a:t>
            </a:r>
            <a:r>
              <a:rPr lang="en-US" altLang="zh-CN" dirty="0"/>
              <a:t>- </a:t>
            </a:r>
            <a:r>
              <a:rPr lang="en-US" altLang="zh-CN" dirty="0" err="1"/>
              <a:t>Gradle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46361"/>
          <a:stretch/>
        </p:blipFill>
        <p:spPr>
          <a:xfrm>
            <a:off x="677718" y="2057975"/>
            <a:ext cx="2509981" cy="2691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组合 10"/>
          <p:cNvGrpSpPr/>
          <p:nvPr/>
        </p:nvGrpSpPr>
        <p:grpSpPr>
          <a:xfrm>
            <a:off x="7039549" y="1984677"/>
            <a:ext cx="1691701" cy="116772"/>
            <a:chOff x="6976629" y="1712879"/>
            <a:chExt cx="1691701" cy="116772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7035016" y="1771265"/>
              <a:ext cx="1633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 flipH="1" flipV="1">
              <a:off x="6976629" y="1712879"/>
              <a:ext cx="116772" cy="116772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731250" y="1776772"/>
            <a:ext cx="2743200" cy="5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远程代码仓库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9460136" y="3703861"/>
            <a:ext cx="20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451293" y="3791019"/>
            <a:ext cx="2032000" cy="5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Gradle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插件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460500" y="4948461"/>
            <a:ext cx="17271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163164" y="5050061"/>
            <a:ext cx="2448870" cy="53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项目构建脚本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3086100" y="1257300"/>
            <a:ext cx="825500" cy="321433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672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Linux</a:t>
            </a:r>
            <a:r>
              <a:rPr lang="zh-CN" altLang="en-US" dirty="0"/>
              <a:t>内核层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000" dirty="0"/>
              <a:t>Android</a:t>
            </a:r>
            <a:r>
              <a:rPr lang="zh-CN" altLang="en-US" sz="4000" dirty="0"/>
              <a:t>系统是基于</a:t>
            </a:r>
            <a:r>
              <a:rPr lang="en-US" altLang="zh-CN" sz="4000" dirty="0"/>
              <a:t>Linux</a:t>
            </a:r>
            <a:r>
              <a:rPr lang="zh-CN" altLang="en-US" sz="4000" dirty="0"/>
              <a:t>内核的，这一层为</a:t>
            </a:r>
            <a:r>
              <a:rPr lang="en-US" altLang="zh-CN" sz="4000" dirty="0"/>
              <a:t>Android</a:t>
            </a:r>
            <a:r>
              <a:rPr lang="zh-CN" altLang="en-US" sz="4000" dirty="0"/>
              <a:t>设备的各种硬件提供了底层的驱动，如显示驱动、音频驱动、照相机驱动、蓝牙驱动、</a:t>
            </a:r>
            <a:r>
              <a:rPr lang="en-US" altLang="zh-CN" sz="4000" dirty="0"/>
              <a:t>Wi-Fi</a:t>
            </a:r>
            <a:r>
              <a:rPr lang="zh-CN" altLang="en-US" sz="4000" dirty="0"/>
              <a:t>驱动、电源管理等。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181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039397" y="1216477"/>
            <a:ext cx="6771603" cy="489364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plugin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'com.android.application'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android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compileSdkVersion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24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buildToolsVersion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'25.0.2'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defaultConfig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applicationId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"pers.cnzdy.tutorial"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minSdkVersion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23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targetSdkVersion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24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versionCode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versionName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"1.0"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   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 </a:t>
            </a:r>
            <a:r>
              <a:rPr lang="en-US" altLang="zh-CN" dirty="0" err="1"/>
              <a:t>Gradle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05" y="1187767"/>
            <a:ext cx="3726924" cy="4871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直接连接符 5"/>
          <p:cNvCxnSpPr/>
          <p:nvPr/>
        </p:nvCxnSpPr>
        <p:spPr>
          <a:xfrm flipH="1">
            <a:off x="1257301" y="4797065"/>
            <a:ext cx="137159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1130301" y="6203950"/>
            <a:ext cx="1269999" cy="0"/>
          </a:xfrm>
          <a:prstGeom prst="line">
            <a:avLst/>
          </a:prstGeom>
          <a:ln w="571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2590800" y="1473200"/>
            <a:ext cx="2448597" cy="3290304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130301" y="3486150"/>
            <a:ext cx="1269999" cy="0"/>
          </a:xfrm>
          <a:prstGeom prst="line">
            <a:avLst/>
          </a:prstGeom>
          <a:ln w="5715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9287449" y="2505377"/>
            <a:ext cx="1918569" cy="116772"/>
            <a:chOff x="6976629" y="1712879"/>
            <a:chExt cx="1918569" cy="116772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7035016" y="1771265"/>
              <a:ext cx="186018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 flipH="1" flipV="1">
              <a:off x="6976629" y="1712879"/>
              <a:ext cx="116772" cy="116772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404221" y="2044686"/>
            <a:ext cx="2101979" cy="46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Android 7.0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627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26209" y="1093371"/>
            <a:ext cx="10790382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buildTypes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release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minifyEnabled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proguardFiles getDefaultProguardFile(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'proguard-android.txt'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'proguard-rules.pro'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dependencies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compile fileTree(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'libs'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include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'*.jar'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compile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'com.android.support:appcompat-v7:24.2.1'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testCompile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'junit:junit:4.12'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Gradle</a:t>
            </a:r>
            <a:r>
              <a:rPr lang="en-US" altLang="zh-CN" dirty="0"/>
              <a:t> </a:t>
            </a:r>
            <a:r>
              <a:rPr lang="zh-CN" altLang="en-US" dirty="0"/>
              <a:t>脚本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921000" y="1510040"/>
            <a:ext cx="7156247" cy="750560"/>
            <a:chOff x="2921000" y="1510040"/>
            <a:chExt cx="7156247" cy="75056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921000" y="2260600"/>
              <a:ext cx="32004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线形标注 1(带强调线) 15"/>
            <p:cNvSpPr/>
            <p:nvPr/>
          </p:nvSpPr>
          <p:spPr>
            <a:xfrm>
              <a:off x="7020000" y="1510040"/>
              <a:ext cx="3057247" cy="523220"/>
            </a:xfrm>
            <a:prstGeom prst="accentCallout1">
              <a:avLst>
                <a:gd name="adj1" fmla="val 48909"/>
                <a:gd name="adj2" fmla="val -7432"/>
                <a:gd name="adj3" fmla="val 143307"/>
                <a:gd name="adj4" fmla="val -30312"/>
              </a:avLst>
            </a:prstGeom>
            <a:ln w="38100">
              <a:solidFill>
                <a:schemeClr val="accent2"/>
              </a:solidFill>
            </a:ln>
          </p:spPr>
          <p:txBody>
            <a:bodyPr wrap="none" lIns="0" rtlCol="0" anchor="ctr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333333"/>
                  </a:solidFill>
                </a:rPr>
                <a:t>是否混淆项目代码</a:t>
              </a: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4348018" y="4836141"/>
            <a:ext cx="529128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线形标注 1(带强调线) 19"/>
          <p:cNvSpPr/>
          <p:nvPr/>
        </p:nvSpPr>
        <p:spPr>
          <a:xfrm>
            <a:off x="7918143" y="3453542"/>
            <a:ext cx="3435657" cy="954107"/>
          </a:xfrm>
          <a:prstGeom prst="accentCallout1">
            <a:avLst>
              <a:gd name="adj1" fmla="val 48909"/>
              <a:gd name="adj2" fmla="val -7432"/>
              <a:gd name="adj3" fmla="val 143777"/>
              <a:gd name="adj4" fmla="val -36889"/>
            </a:avLst>
          </a:prstGeom>
          <a:ln w="38100">
            <a:solidFill>
              <a:schemeClr val="accent2"/>
            </a:solidFill>
          </a:ln>
        </p:spPr>
        <p:txBody>
          <a:bodyPr wrap="square" lIns="0" rtlCol="0" anchor="ctr">
            <a:spAutoFit/>
          </a:bodyPr>
          <a:lstStyle/>
          <a:p>
            <a:pPr algn="ctr"/>
            <a:r>
              <a:rPr lang="zh-CN" altLang="en-US" sz="2800" dirty="0">
                <a:solidFill>
                  <a:srgbClr val="333333"/>
                </a:solidFill>
              </a:rPr>
              <a:t>本地库，将</a:t>
            </a:r>
            <a:r>
              <a:rPr lang="en-US" altLang="zh-CN" sz="2800" dirty="0">
                <a:solidFill>
                  <a:srgbClr val="333333"/>
                </a:solidFill>
              </a:rPr>
              <a:t>libs</a:t>
            </a:r>
            <a:r>
              <a:rPr lang="zh-CN" altLang="en-US" sz="2800" dirty="0">
                <a:solidFill>
                  <a:srgbClr val="333333"/>
                </a:solidFill>
              </a:rPr>
              <a:t>目录下的</a:t>
            </a:r>
            <a:r>
              <a:rPr lang="en-US" altLang="zh-CN" sz="2800" dirty="0">
                <a:solidFill>
                  <a:srgbClr val="333333"/>
                </a:solidFill>
              </a:rPr>
              <a:t>.jar</a:t>
            </a:r>
            <a:r>
              <a:rPr lang="zh-CN" altLang="en-US" sz="2800" dirty="0">
                <a:solidFill>
                  <a:srgbClr val="333333"/>
                </a:solidFill>
              </a:rPr>
              <a:t>文件加入项目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2921000" y="5547341"/>
            <a:ext cx="68072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线形标注 1(带强调线) 24"/>
          <p:cNvSpPr/>
          <p:nvPr/>
        </p:nvSpPr>
        <p:spPr>
          <a:xfrm>
            <a:off x="7918142" y="5927119"/>
            <a:ext cx="3435657" cy="523220"/>
          </a:xfrm>
          <a:prstGeom prst="accentCallout1">
            <a:avLst>
              <a:gd name="adj1" fmla="val 48909"/>
              <a:gd name="adj2" fmla="val -7432"/>
              <a:gd name="adj3" fmla="val -69198"/>
              <a:gd name="adj4" fmla="val -33562"/>
            </a:avLst>
          </a:prstGeom>
          <a:ln w="38100">
            <a:solidFill>
              <a:schemeClr val="accent2"/>
            </a:solidFill>
          </a:ln>
        </p:spPr>
        <p:txBody>
          <a:bodyPr wrap="square" lIns="0" rtlCol="0" anchor="ctr">
            <a:spAutoFit/>
          </a:bodyPr>
          <a:lstStyle/>
          <a:p>
            <a:r>
              <a:rPr lang="zh-CN" altLang="en-US" sz="2800" dirty="0">
                <a:solidFill>
                  <a:srgbClr val="333333"/>
                </a:solidFill>
              </a:rPr>
              <a:t>远程库</a:t>
            </a:r>
          </a:p>
        </p:txBody>
      </p:sp>
    </p:spTree>
    <p:extLst>
      <p:ext uri="{BB962C8B-B14F-4D97-AF65-F5344CB8AC3E}">
        <p14:creationId xmlns:p14="http://schemas.microsoft.com/office/powerpoint/2010/main" val="2614530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运行环境 </a:t>
            </a:r>
            <a:r>
              <a:rPr lang="en-US" altLang="zh-CN" dirty="0"/>
              <a:t>- SDK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4" y="967234"/>
            <a:ext cx="8828866" cy="557167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 flipH="1" flipV="1">
            <a:off x="6976629" y="1989781"/>
            <a:ext cx="4229389" cy="690192"/>
            <a:chOff x="1738113" y="4467226"/>
            <a:chExt cx="3301987" cy="538850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1738113" y="4467226"/>
              <a:ext cx="27624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500562" y="4467226"/>
              <a:ext cx="495299" cy="495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948933" y="4914909"/>
              <a:ext cx="91167" cy="9116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359900" y="2023762"/>
            <a:ext cx="209550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SDK</a:t>
            </a: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路径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3365500" y="4023444"/>
            <a:ext cx="52451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800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运行环境 </a:t>
            </a:r>
            <a:r>
              <a:rPr lang="en-US" altLang="zh-CN" dirty="0"/>
              <a:t>- </a:t>
            </a:r>
            <a:r>
              <a:rPr lang="zh-CN" altLang="en-US" dirty="0"/>
              <a:t>模拟器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406" t="182" r="154"/>
          <a:stretch/>
        </p:blipFill>
        <p:spPr>
          <a:xfrm>
            <a:off x="690418" y="1165338"/>
            <a:ext cx="6849332" cy="55275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90" y="1155536"/>
            <a:ext cx="3490528" cy="5537364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115084" y="6208612"/>
            <a:ext cx="3405063" cy="484288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txBody>
          <a:bodyPr rtlCol="0" anchor="ctr">
            <a:noAutofit/>
          </a:bodyPr>
          <a:lstStyle/>
          <a:p>
            <a:pPr algn="ctr"/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31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1295401"/>
            <a:ext cx="12192000" cy="4775200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第三方模拟器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805243" y="1683275"/>
            <a:ext cx="2351286" cy="2060451"/>
            <a:chOff x="1115815" y="2979002"/>
            <a:chExt cx="2351286" cy="2060451"/>
          </a:xfrm>
        </p:grpSpPr>
        <p:grpSp>
          <p:nvGrpSpPr>
            <p:cNvPr id="23" name="组合 22"/>
            <p:cNvGrpSpPr/>
            <p:nvPr/>
          </p:nvGrpSpPr>
          <p:grpSpPr>
            <a:xfrm>
              <a:off x="1524000" y="2979002"/>
              <a:ext cx="1453174" cy="1453174"/>
              <a:chOff x="1524000" y="2979002"/>
              <a:chExt cx="1453174" cy="1453174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1524000" y="2979002"/>
                <a:ext cx="1453174" cy="145317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2764"/>
              <a:stretch/>
            </p:blipFill>
            <p:spPr>
              <a:xfrm>
                <a:off x="1742931" y="3238864"/>
                <a:ext cx="1152670" cy="933450"/>
              </a:xfrm>
              <a:prstGeom prst="rect">
                <a:avLst/>
              </a:prstGeom>
              <a:noFill/>
            </p:spPr>
          </p:pic>
        </p:grpSp>
        <p:sp>
          <p:nvSpPr>
            <p:cNvPr id="15" name="文本框 14"/>
            <p:cNvSpPr txBox="1"/>
            <p:nvPr/>
          </p:nvSpPr>
          <p:spPr>
            <a:xfrm>
              <a:off x="1115815" y="4447431"/>
              <a:ext cx="2351286" cy="592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dirty="0" err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Bluestacks</a:t>
              </a:r>
              <a:endParaRPr lang="zh-CN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814129" y="1683275"/>
            <a:ext cx="2294922" cy="2102449"/>
            <a:chOff x="7103079" y="2979002"/>
            <a:chExt cx="2294922" cy="2102449"/>
          </a:xfrm>
        </p:grpSpPr>
        <p:grpSp>
          <p:nvGrpSpPr>
            <p:cNvPr id="24" name="组合 23"/>
            <p:cNvGrpSpPr/>
            <p:nvPr/>
          </p:nvGrpSpPr>
          <p:grpSpPr>
            <a:xfrm>
              <a:off x="7523953" y="2979002"/>
              <a:ext cx="1453174" cy="1453174"/>
              <a:chOff x="7178439" y="2953989"/>
              <a:chExt cx="1453174" cy="1453174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7178439" y="2953989"/>
                <a:ext cx="1453174" cy="1453174"/>
              </a:xfrm>
              <a:prstGeom prst="ellipse">
                <a:avLst/>
              </a:prstGeom>
              <a:solidFill>
                <a:srgbClr val="A0C6FF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49" t="6099" r="20506" b="6099"/>
              <a:stretch/>
            </p:blipFill>
            <p:spPr>
              <a:xfrm>
                <a:off x="7398129" y="3198692"/>
                <a:ext cx="1013793" cy="1013793"/>
              </a:xfrm>
              <a:prstGeom prst="rect">
                <a:avLst/>
              </a:prstGeom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7103079" y="4447431"/>
              <a:ext cx="2294922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dirty="0" err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VirtualBox</a:t>
              </a:r>
              <a:endParaRPr lang="zh-CN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825500" y="4024324"/>
            <a:ext cx="40386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ts val="1200"/>
              </a:spcBef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把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Android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底层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接口翻译成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Windows API</a:t>
            </a:r>
          </a:p>
          <a:p>
            <a:pPr lvl="1" algn="ctr">
              <a:spcBef>
                <a:spcPts val="1200"/>
              </a:spcBef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Android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接口数量巨大</a:t>
            </a:r>
            <a:endParaRPr lang="zh-CN" altLang="en-US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758139" y="4024324"/>
            <a:ext cx="44069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ts val="1200"/>
              </a:spcBef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内核底层直接插入驱动模块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 algn="ctr">
              <a:spcBef>
                <a:spcPts val="1200"/>
              </a:spcBef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创建一个完整虚拟的电脑环境运行安卓系统</a:t>
            </a:r>
          </a:p>
        </p:txBody>
      </p:sp>
    </p:spTree>
    <p:extLst>
      <p:ext uri="{BB962C8B-B14F-4D97-AF65-F5344CB8AC3E}">
        <p14:creationId xmlns:p14="http://schemas.microsoft.com/office/powerpoint/2010/main" val="158834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Genymotion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2346323" y="1298646"/>
            <a:ext cx="2294922" cy="2060451"/>
            <a:chOff x="7103079" y="2979002"/>
            <a:chExt cx="2294922" cy="2060451"/>
          </a:xfrm>
        </p:grpSpPr>
        <p:grpSp>
          <p:nvGrpSpPr>
            <p:cNvPr id="26" name="组合 25"/>
            <p:cNvGrpSpPr/>
            <p:nvPr/>
          </p:nvGrpSpPr>
          <p:grpSpPr>
            <a:xfrm>
              <a:off x="7523953" y="2979002"/>
              <a:ext cx="1453174" cy="1453174"/>
              <a:chOff x="7178439" y="2953989"/>
              <a:chExt cx="1453174" cy="1453174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7178439" y="2953989"/>
                <a:ext cx="1453174" cy="1453174"/>
              </a:xfrm>
              <a:prstGeom prst="ellipse">
                <a:avLst/>
              </a:prstGeom>
              <a:solidFill>
                <a:srgbClr val="A0C6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49" t="6099" r="20506" b="6099"/>
              <a:stretch/>
            </p:blipFill>
            <p:spPr>
              <a:xfrm>
                <a:off x="7398129" y="3198692"/>
                <a:ext cx="1013793" cy="1013793"/>
              </a:xfrm>
              <a:prstGeom prst="rect">
                <a:avLst/>
              </a:prstGeom>
            </p:spPr>
          </p:pic>
        </p:grpSp>
        <p:sp>
          <p:nvSpPr>
            <p:cNvPr id="27" name="文本框 26"/>
            <p:cNvSpPr txBox="1"/>
            <p:nvPr/>
          </p:nvSpPr>
          <p:spPr>
            <a:xfrm>
              <a:off x="7103079" y="4447431"/>
              <a:ext cx="2294922" cy="592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VirtualBox</a:t>
              </a:r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/>
          <a:srcRect l="1198" t="1421" r="1106" b="1002"/>
          <a:stretch/>
        </p:blipFill>
        <p:spPr>
          <a:xfrm>
            <a:off x="7565788" y="1069845"/>
            <a:ext cx="1972956" cy="1978155"/>
          </a:xfrm>
          <a:prstGeom prst="roundRect">
            <a:avLst>
              <a:gd name="adj" fmla="val 2021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直接箭头连接符 30"/>
          <p:cNvCxnSpPr>
            <a:stCxn id="24" idx="1"/>
            <a:endCxn id="28" idx="6"/>
          </p:cNvCxnSpPr>
          <p:nvPr/>
        </p:nvCxnSpPr>
        <p:spPr>
          <a:xfrm flipH="1" flipV="1">
            <a:off x="4220371" y="2025233"/>
            <a:ext cx="3345417" cy="33690"/>
          </a:xfrm>
          <a:prstGeom prst="straightConnector1">
            <a:avLst/>
          </a:prstGeom>
          <a:ln w="381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900" y="3774587"/>
            <a:ext cx="7053106" cy="2670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775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7F8CDA-E11B-8245-A4ED-495F04BF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网易</a:t>
            </a:r>
            <a:r>
              <a:rPr kumimoji="1" lang="en-US" altLang="zh-CN" dirty="0" err="1"/>
              <a:t>mumu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1E1566-D107-F148-9D71-EA3856FE3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370" y="868651"/>
            <a:ext cx="9163089" cy="592060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CC1EF5-1564-154B-BB5E-1C526EB44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360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48218" y="2416270"/>
            <a:ext cx="5710382" cy="11916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3200" b="1" dirty="0"/>
              <a:t>TODO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需要实现，但目前还未实现的功能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48218" y="384289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FIXME</a:t>
            </a: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代码有错，不能工作，需要修复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48218" y="509357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XXX</a:t>
            </a: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勉强可以工作，有性能差等原因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2562611"/>
            <a:ext cx="5665683" cy="3546629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2964921" y="4108586"/>
            <a:ext cx="2983297" cy="484288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txBody>
          <a:bodyPr rtlCol="0" anchor="ctr">
            <a:noAutofit/>
          </a:bodyPr>
          <a:lstStyle/>
          <a:p>
            <a:pPr algn="ctr"/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95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日志工具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38</a:t>
            </a:fld>
            <a:r>
              <a:rPr lang="en-US" altLang="zh-CN"/>
              <a:t>-246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03" y="1374785"/>
            <a:ext cx="669006" cy="20392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14378" y="2174885"/>
            <a:ext cx="4337222" cy="73250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System.out.println</a:t>
            </a:r>
            <a:r>
              <a:rPr lang="en-US" altLang="zh-CN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8610600" y="4526348"/>
            <a:ext cx="29773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805509" y="1840383"/>
            <a:ext cx="1868591" cy="5972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/>
              <a:t>级别</a:t>
            </a:r>
            <a:endParaRPr lang="zh-CN" altLang="en-US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205682" y="2528439"/>
            <a:ext cx="29773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605981" y="3274359"/>
            <a:ext cx="1868591" cy="5972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/>
              <a:t>过滤</a:t>
            </a:r>
            <a:endParaRPr lang="zh-CN" altLang="en-US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6217791" y="2528439"/>
            <a:ext cx="2388191" cy="1997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7069282" y="3240778"/>
            <a:ext cx="29773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671686" y="2546152"/>
            <a:ext cx="1868591" cy="5972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/>
              <a:t>时间</a:t>
            </a:r>
            <a:endParaRPr lang="zh-CN" altLang="en-US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7869382" y="3889913"/>
            <a:ext cx="29773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596582" y="3820806"/>
            <a:ext cx="1868591" cy="5972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/>
              <a:t>… …</a:t>
            </a:r>
            <a:endParaRPr lang="zh-CN" altLang="en-US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14378" y="4567181"/>
            <a:ext cx="4337222" cy="73250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android.util.Log</a:t>
            </a:r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680480" y="5369278"/>
            <a:ext cx="320501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680480" y="4497591"/>
            <a:ext cx="320501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9" idx="2"/>
          </p:cNvCxnSpPr>
          <p:nvPr/>
        </p:nvCxnSpPr>
        <p:spPr>
          <a:xfrm>
            <a:off x="4282989" y="2907393"/>
            <a:ext cx="0" cy="1510628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623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449243" y="3587133"/>
            <a:ext cx="951403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protected void </a:t>
            </a: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onCreate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(Bundle </a:t>
            </a: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savedlnstanceState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{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super.onCreate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savedlnstanceState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   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setContentView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R.layout.hello_world_layout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Log.d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主程序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zh-CN" alt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执行到当前位置</a:t>
            </a:r>
            <a:r>
              <a:rPr lang="en-US" altLang="zh-CN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 err="1"/>
              <a:t>android.util.Log</a:t>
            </a:r>
            <a:endParaRPr lang="zh-CN" altLang="en-US" b="1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39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29" name="文本框 28"/>
          <p:cNvSpPr txBox="1"/>
          <p:nvPr/>
        </p:nvSpPr>
        <p:spPr>
          <a:xfrm>
            <a:off x="1427018" y="1213358"/>
            <a:ext cx="9558482" cy="120340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Log.v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()        </a:t>
            </a:r>
            <a:r>
              <a:rPr lang="en-US" altLang="zh-CN" sz="28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Log.d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()        </a:t>
            </a:r>
            <a:r>
              <a:rPr lang="en-US" altLang="zh-CN" sz="28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Log.i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()        </a:t>
            </a:r>
            <a:r>
              <a:rPr lang="en-US" altLang="zh-CN" sz="28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Log.w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()        </a:t>
            </a:r>
            <a:r>
              <a:rPr lang="en-US" altLang="zh-CN" sz="28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Log.e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verbose       debug           info             warn            error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1427018" y="2383727"/>
            <a:ext cx="9037782" cy="943673"/>
          </a:xfrm>
          <a:prstGeom prst="rightArrow">
            <a:avLst>
              <a:gd name="adj1" fmla="val 50000"/>
              <a:gd name="adj2" fmla="val 66807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 dirty="0">
              <a:solidFill>
                <a:srgbClr val="333333"/>
              </a:solidFill>
            </a:endParaRPr>
          </a:p>
        </p:txBody>
      </p:sp>
      <p:sp>
        <p:nvSpPr>
          <p:cNvPr id="31" name="内容占位符 2"/>
          <p:cNvSpPr>
            <a:spLocks noGrp="1"/>
          </p:cNvSpPr>
          <p:nvPr>
            <p:ph idx="1"/>
          </p:nvPr>
        </p:nvSpPr>
        <p:spPr>
          <a:xfrm>
            <a:off x="1323686" y="2543773"/>
            <a:ext cx="1092648" cy="6832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200" b="1" dirty="0"/>
              <a:t>低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内容占位符 2"/>
          <p:cNvSpPr txBox="1">
            <a:spLocks/>
          </p:cNvSpPr>
          <p:nvPr/>
        </p:nvSpPr>
        <p:spPr>
          <a:xfrm>
            <a:off x="9475484" y="2588797"/>
            <a:ext cx="1092648" cy="584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sz="3200" b="1" dirty="0"/>
              <a:t>高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3073400" y="5943600"/>
            <a:ext cx="13589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4216399" y="6036314"/>
            <a:ext cx="2949575" cy="6524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用于信息过滤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3752850" y="5943600"/>
            <a:ext cx="679450" cy="4127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7381492" y="5619520"/>
            <a:ext cx="1484392" cy="151646"/>
            <a:chOff x="7991092" y="5563354"/>
            <a:chExt cx="1484392" cy="151646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8116584" y="5633720"/>
              <a:ext cx="13589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7991092" y="5563354"/>
              <a:ext cx="151646" cy="151646"/>
            </a:xfrm>
            <a:prstGeom prst="ellipse">
              <a:avLst/>
            </a:prstGeom>
            <a:solidFill>
              <a:srgbClr val="C00000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8918806" y="5366236"/>
            <a:ext cx="1722293" cy="6524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日志消息</a:t>
            </a:r>
          </a:p>
        </p:txBody>
      </p:sp>
    </p:spTree>
    <p:extLst>
      <p:ext uri="{BB962C8B-B14F-4D97-AF65-F5344CB8AC3E}">
        <p14:creationId xmlns:p14="http://schemas.microsoft.com/office/powerpoint/2010/main" val="201083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系统运行库层</a:t>
            </a:r>
            <a:r>
              <a:rPr lang="zh-CN" altLang="en-US" sz="4000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3600" dirty="0"/>
              <a:t>C/C++</a:t>
            </a:r>
            <a:r>
              <a:rPr lang="zh-CN" altLang="en-US" sz="3600" dirty="0"/>
              <a:t>库提供主要的特性支持：</a:t>
            </a:r>
            <a:endParaRPr lang="en-US" altLang="zh-CN" sz="3600" dirty="0"/>
          </a:p>
          <a:p>
            <a:pPr lvl="1"/>
            <a:r>
              <a:rPr lang="en-US" altLang="zh-CN" sz="3200" dirty="0"/>
              <a:t>SQLite</a:t>
            </a:r>
            <a:r>
              <a:rPr lang="zh-CN" altLang="en-US" sz="3200" dirty="0"/>
              <a:t>库提供了数据库的支持</a:t>
            </a:r>
            <a:endParaRPr lang="en-US" altLang="zh-CN" sz="3200" dirty="0"/>
          </a:p>
          <a:p>
            <a:pPr lvl="1"/>
            <a:r>
              <a:rPr lang="en-US" altLang="zh-CN" sz="3200" dirty="0" err="1"/>
              <a:t>OpenGL|ES</a:t>
            </a:r>
            <a:r>
              <a:rPr lang="zh-CN" altLang="en-US" sz="3200" dirty="0"/>
              <a:t>库提供了</a:t>
            </a:r>
            <a:r>
              <a:rPr lang="en-US" altLang="zh-CN" sz="3200" dirty="0"/>
              <a:t>3D</a:t>
            </a:r>
            <a:r>
              <a:rPr lang="zh-CN" altLang="en-US" sz="3200" dirty="0"/>
              <a:t>绘图的支持</a:t>
            </a:r>
            <a:endParaRPr lang="en-US" altLang="zh-CN" sz="3200" dirty="0"/>
          </a:p>
          <a:p>
            <a:pPr lvl="1"/>
            <a:r>
              <a:rPr lang="en-US" altLang="zh-CN" sz="3200" dirty="0" err="1"/>
              <a:t>Webkit</a:t>
            </a:r>
            <a:r>
              <a:rPr lang="zh-CN" altLang="en-US" sz="3200" dirty="0"/>
              <a:t>库提供了浏览器内核的支持等。</a:t>
            </a:r>
            <a:endParaRPr lang="en-US" altLang="zh-CN" sz="3200" dirty="0"/>
          </a:p>
          <a:p>
            <a:r>
              <a:rPr lang="en-US" altLang="zh-CN" sz="3200" dirty="0"/>
              <a:t>Android</a:t>
            </a:r>
            <a:r>
              <a:rPr lang="zh-CN" altLang="en-US" sz="3200" dirty="0"/>
              <a:t>运行时库，提供了一些核心库，能够允许开发者使用</a:t>
            </a:r>
            <a:r>
              <a:rPr lang="en-US" altLang="zh-CN" sz="3200" dirty="0"/>
              <a:t>Java</a:t>
            </a:r>
            <a:r>
              <a:rPr lang="zh-CN" altLang="en-US" sz="3200" dirty="0"/>
              <a:t>语言来编写</a:t>
            </a:r>
            <a:r>
              <a:rPr lang="en-US" altLang="zh-CN" sz="3200" dirty="0"/>
              <a:t>Android</a:t>
            </a:r>
            <a:r>
              <a:rPr lang="zh-CN" altLang="en-US" sz="3200" dirty="0"/>
              <a:t>应用。</a:t>
            </a:r>
            <a:endParaRPr lang="en-US" altLang="zh-CN" sz="3200" dirty="0"/>
          </a:p>
          <a:p>
            <a:r>
              <a:rPr lang="en-US" altLang="zh-CN" sz="3200" dirty="0"/>
              <a:t>Android</a:t>
            </a:r>
            <a:r>
              <a:rPr lang="zh-CN" altLang="en-US" sz="3200" dirty="0"/>
              <a:t>运行时库中还包含了</a:t>
            </a:r>
            <a:r>
              <a:rPr lang="en-US" altLang="zh-CN" sz="3200" dirty="0" err="1"/>
              <a:t>Dalvik</a:t>
            </a:r>
            <a:r>
              <a:rPr lang="zh-CN" altLang="en-US" sz="3200" dirty="0"/>
              <a:t>虚拟机（</a:t>
            </a:r>
            <a:r>
              <a:rPr lang="en-US" altLang="zh-CN" sz="3200" dirty="0"/>
              <a:t>5.0</a:t>
            </a:r>
            <a:r>
              <a:rPr lang="zh-CN" altLang="en-US" sz="3200" dirty="0"/>
              <a:t>系统之后改为</a:t>
            </a:r>
            <a:r>
              <a:rPr lang="en-US" altLang="zh-CN" sz="3200" dirty="0"/>
              <a:t>ART</a:t>
            </a:r>
            <a:r>
              <a:rPr lang="zh-CN" altLang="en-US" sz="3200" dirty="0"/>
              <a:t>运行环境），它使得每一个</a:t>
            </a:r>
            <a:r>
              <a:rPr lang="en-US" altLang="zh-CN" sz="3200" dirty="0"/>
              <a:t>Android</a:t>
            </a:r>
            <a:r>
              <a:rPr lang="zh-CN" altLang="en-US" sz="3200" dirty="0"/>
              <a:t>应用都能运行在独立的进程当中，并且拥有一个自己的</a:t>
            </a:r>
            <a:r>
              <a:rPr lang="en-US" altLang="zh-CN" sz="3200" dirty="0" err="1"/>
              <a:t>Dalvik</a:t>
            </a:r>
            <a:r>
              <a:rPr lang="zh-CN" altLang="en-US" sz="3200" dirty="0"/>
              <a:t>虚拟机实例。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941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设置过滤器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40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32802" y="1128368"/>
            <a:ext cx="11078795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MainActivity </a:t>
            </a:r>
            <a:r>
              <a:rPr lang="zh-CN" altLang="zh-CN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AppCompatActivity {</a:t>
            </a:r>
            <a:endParaRPr lang="en-US" altLang="zh-CN" sz="28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private static final 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zh-CN" altLang="zh-CN" sz="28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TAG 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zh-CN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"MainActivity"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68157" y="2570655"/>
            <a:ext cx="5655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Log.</a:t>
            </a:r>
            <a:r>
              <a:rPr lang="zh-CN" altLang="zh-CN" sz="2800" i="1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zh-CN" altLang="zh-CN" sz="2800" b="1" i="1" dirty="0">
                <a:solidFill>
                  <a:srgbClr val="660E7A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TAG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 </a:t>
            </a:r>
            <a:r>
              <a:rPr lang="zh-CN" altLang="zh-CN" sz="2800" b="1" dirty="0">
                <a:solidFill>
                  <a:srgbClr val="008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zh-CN" altLang="zh-CN" sz="28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执行到当前位置</a:t>
            </a:r>
            <a:r>
              <a:rPr lang="zh-CN" altLang="zh-CN" sz="2800" b="1" dirty="0">
                <a:solidFill>
                  <a:srgbClr val="008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);</a:t>
            </a:r>
            <a:endParaRPr lang="zh-CN" altLang="zh-CN" sz="2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57" y="3888968"/>
            <a:ext cx="4109985" cy="2269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/>
          <a:srcRect l="475" t="482" r="546" b="1260"/>
          <a:stretch/>
        </p:blipFill>
        <p:spPr>
          <a:xfrm>
            <a:off x="6660458" y="4007951"/>
            <a:ext cx="4063104" cy="2269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直接箭头连接符 26"/>
          <p:cNvCxnSpPr/>
          <p:nvPr/>
        </p:nvCxnSpPr>
        <p:spPr>
          <a:xfrm flipV="1">
            <a:off x="4836044" y="4124325"/>
            <a:ext cx="1964806" cy="1264752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9372600" y="1971675"/>
            <a:ext cx="19050" cy="2714626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868157" y="3365748"/>
            <a:ext cx="1367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srgbClr val="000000"/>
                </a:solidFill>
                <a:ea typeface="微软雅黑" panose="020B0503020204020204" pitchFamily="34" charset="-122"/>
              </a:rPr>
              <a:t>Log</a:t>
            </a:r>
            <a:r>
              <a:rPr lang="en-US" altLang="zh-CN" sz="2800" b="1" dirty="0">
                <a:solidFill>
                  <a:srgbClr val="000000"/>
                </a:solidFill>
                <a:ea typeface="微软雅黑" panose="020B0503020204020204" pitchFamily="34" charset="-122"/>
              </a:rPr>
              <a:t>cat</a:t>
            </a:r>
            <a:endParaRPr lang="zh-CN" altLang="zh-CN" sz="2800" b="1" dirty="0"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2486025" y="1971675"/>
            <a:ext cx="4914900" cy="676275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80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查看日志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41</a:t>
            </a:fld>
            <a:r>
              <a:rPr lang="en-US" altLang="zh-CN"/>
              <a:t>-246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651"/>
          <a:stretch/>
        </p:blipFill>
        <p:spPr>
          <a:xfrm>
            <a:off x="1560472" y="4464865"/>
            <a:ext cx="8824428" cy="1650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472" y="1312374"/>
            <a:ext cx="4809524" cy="25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组合 4"/>
          <p:cNvGrpSpPr/>
          <p:nvPr/>
        </p:nvGrpSpPr>
        <p:grpSpPr>
          <a:xfrm>
            <a:off x="7179882" y="2304970"/>
            <a:ext cx="3205018" cy="871687"/>
            <a:chOff x="6642880" y="2167006"/>
            <a:chExt cx="3205018" cy="871687"/>
          </a:xfrm>
        </p:grpSpPr>
        <p:sp>
          <p:nvSpPr>
            <p:cNvPr id="18" name="文本框 17"/>
            <p:cNvSpPr txBox="1"/>
            <p:nvPr/>
          </p:nvSpPr>
          <p:spPr>
            <a:xfrm>
              <a:off x="6642880" y="2236596"/>
              <a:ext cx="3205018" cy="732508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日志级别控制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642880" y="3038693"/>
              <a:ext cx="320501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6642880" y="2167006"/>
              <a:ext cx="320501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接连接符 24"/>
          <p:cNvCxnSpPr/>
          <p:nvPr/>
        </p:nvCxnSpPr>
        <p:spPr>
          <a:xfrm>
            <a:off x="2411766" y="6009555"/>
            <a:ext cx="719434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102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权限管理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00559"/>
            <a:ext cx="5476568" cy="660121"/>
          </a:xfrm>
          <a:solidFill>
            <a:schemeClr val="accent1"/>
          </a:solidFill>
        </p:spPr>
        <p:txBody>
          <a:bodyPr/>
          <a:lstStyle/>
          <a:p>
            <a:pPr marL="0" indent="0" algn="ctr">
              <a:buNone/>
            </a:pPr>
            <a:r>
              <a:rPr lang="zh-CN" altLang="en-US" dirty="0">
                <a:solidFill>
                  <a:schemeClr val="bg1"/>
                </a:solidFill>
              </a:rPr>
              <a:t>保护用户设备的</a:t>
            </a:r>
            <a:r>
              <a:rPr lang="zh-CN" altLang="en-US" b="1" dirty="0">
                <a:solidFill>
                  <a:schemeClr val="bg1"/>
                </a:solidFill>
              </a:rPr>
              <a:t>安全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zh-CN" altLang="en-US" b="1" dirty="0">
                <a:solidFill>
                  <a:schemeClr val="bg1"/>
                </a:solidFill>
              </a:rPr>
              <a:t>隐私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90418" y="4393885"/>
            <a:ext cx="4638368" cy="660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程序做比较敏感的操作</a:t>
            </a:r>
            <a:endParaRPr lang="zh-CN" altLang="en-US" b="1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690418" y="5214678"/>
            <a:ext cx="3864077" cy="660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在配置文件中声明权限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639097" y="5815975"/>
            <a:ext cx="11110451" cy="42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zh-CN" sz="3200" b="1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uses-permission</a:t>
            </a:r>
            <a:r>
              <a:rPr lang="en-US" altLang="zh-CN" sz="32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aseline="-25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android:name</a:t>
            </a:r>
            <a:r>
              <a:rPr lang="en-US" altLang="zh-CN" sz="32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altLang="zh-CN" sz="3200" baseline="-25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android.permission.</a:t>
            </a:r>
            <a:r>
              <a:rPr lang="en-US" altLang="zh-CN" sz="3200" b="1" baseline="-25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ACCESS_NETWORK_STATE</a:t>
            </a:r>
            <a:r>
              <a:rPr lang="en-US" altLang="zh-CN" sz="32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/&gt;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6"/>
          <a:stretch/>
        </p:blipFill>
        <p:spPr>
          <a:xfrm>
            <a:off x="6334544" y="1266629"/>
            <a:ext cx="2592936" cy="4429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76" y="2255530"/>
            <a:ext cx="1852560" cy="21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46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权限问题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5540" y="1212721"/>
            <a:ext cx="4884174" cy="6502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配置文件（静态权限设置）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422" y="1212721"/>
            <a:ext cx="2893292" cy="5143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1005540" y="3288005"/>
            <a:ext cx="3753465" cy="650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安装应用存在的问题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05540" y="1863009"/>
            <a:ext cx="5415414" cy="1099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用户认可应用申请的权限，就安装程序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不认可应用所申请的权限，就拒绝安装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1091572" y="1814695"/>
            <a:ext cx="14648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05540" y="3957219"/>
            <a:ext cx="5415414" cy="1099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应用申请太多的权限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用户拒绝将无法运行程序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1091572" y="3908905"/>
            <a:ext cx="14648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81740" y="6366765"/>
            <a:ext cx="6154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81740" y="6352599"/>
            <a:ext cx="6154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53" y="5537864"/>
            <a:ext cx="767709" cy="7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07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运行时权限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" y="1216927"/>
            <a:ext cx="4070554" cy="670868"/>
          </a:xfrm>
          <a:solidFill>
            <a:schemeClr val="accent1"/>
          </a:solidFill>
        </p:spPr>
        <p:txBody>
          <a:bodyPr/>
          <a:lstStyle/>
          <a:p>
            <a:pPr marL="0" indent="0" algn="ctr">
              <a:buNone/>
            </a:pPr>
            <a:r>
              <a:rPr lang="en-US" altLang="zh-CN" dirty="0">
                <a:solidFill>
                  <a:schemeClr val="bg1"/>
                </a:solidFill>
              </a:rPr>
              <a:t>Android 6.0 </a:t>
            </a:r>
            <a:r>
              <a:rPr lang="zh-CN" altLang="en-US" dirty="0">
                <a:solidFill>
                  <a:schemeClr val="bg1"/>
                </a:solidFill>
              </a:rPr>
              <a:t>引入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775952" y="4997568"/>
            <a:ext cx="8646243" cy="689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不需要在安装软件的时候一次性授权所有申请的权限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75952" y="5572663"/>
            <a:ext cx="7436875" cy="689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在软件使用过程中对某一项权限申请进行授权</a:t>
            </a:r>
          </a:p>
        </p:txBody>
      </p:sp>
      <p:sp>
        <p:nvSpPr>
          <p:cNvPr id="7" name="MH_Other_4"/>
          <p:cNvSpPr/>
          <p:nvPr>
            <p:custDataLst>
              <p:tags r:id="rId1"/>
            </p:custDataLst>
          </p:nvPr>
        </p:nvSpPr>
        <p:spPr bwMode="auto">
          <a:xfrm>
            <a:off x="1854610" y="4997568"/>
            <a:ext cx="8233287" cy="46995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algn="ctr">
              <a:defRPr/>
            </a:pPr>
            <a:endParaRPr lang="zh-CN" altLang="en-US" sz="1350" b="1" kern="1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996491" y="2150994"/>
            <a:ext cx="1995948" cy="2534386"/>
            <a:chOff x="6927667" y="2150994"/>
            <a:chExt cx="1995948" cy="2534386"/>
          </a:xfrm>
        </p:grpSpPr>
        <p:sp>
          <p:nvSpPr>
            <p:cNvPr id="10" name="矩形 9"/>
            <p:cNvSpPr/>
            <p:nvPr/>
          </p:nvSpPr>
          <p:spPr>
            <a:xfrm>
              <a:off x="7115163" y="4162160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危险权限</a:t>
              </a:r>
              <a:endParaRPr lang="zh-CN" altLang="en-US" sz="28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667" y="2150994"/>
              <a:ext cx="1995948" cy="1995948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2628202" y="2328437"/>
            <a:ext cx="1649987" cy="2356943"/>
            <a:chOff x="2628202" y="2328437"/>
            <a:chExt cx="1649987" cy="2356943"/>
          </a:xfrm>
        </p:grpSpPr>
        <p:sp>
          <p:nvSpPr>
            <p:cNvPr id="9" name="矩形 8"/>
            <p:cNvSpPr/>
            <p:nvPr/>
          </p:nvSpPr>
          <p:spPr>
            <a:xfrm>
              <a:off x="2642717" y="4162160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普通权限</a:t>
              </a:r>
              <a:endParaRPr lang="zh-CN" altLang="en-US" sz="2800" dirty="0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202" y="2328437"/>
              <a:ext cx="1649987" cy="1649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6033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危险权限 </a:t>
            </a:r>
            <a:r>
              <a:rPr lang="en-US" altLang="zh-CN" dirty="0"/>
              <a:t>- 1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73851"/>
              </p:ext>
            </p:extLst>
          </p:nvPr>
        </p:nvGraphicFramePr>
        <p:xfrm>
          <a:off x="1651818" y="1232443"/>
          <a:ext cx="7777316" cy="512390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841523">
                  <a:extLst>
                    <a:ext uri="{9D8B030D-6E8A-4147-A177-3AD203B41FA5}">
                      <a16:colId xmlns:a16="http://schemas.microsoft.com/office/drawing/2014/main" val="3545694238"/>
                    </a:ext>
                  </a:extLst>
                </a:gridCol>
                <a:gridCol w="4935793">
                  <a:extLst>
                    <a:ext uri="{9D8B030D-6E8A-4147-A177-3AD203B41FA5}">
                      <a16:colId xmlns:a16="http://schemas.microsoft.com/office/drawing/2014/main" val="888605473"/>
                    </a:ext>
                  </a:extLst>
                </a:gridCol>
              </a:tblGrid>
              <a:tr h="7473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Permission Group</a:t>
                      </a:r>
                    </a:p>
                  </a:txBody>
                  <a:tcPr marL="2856" marR="2856" marT="2856" marB="28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Permissions</a:t>
                      </a:r>
                    </a:p>
                  </a:txBody>
                  <a:tcPr marL="2856" marR="2856" marT="2856" marB="2856" anchor="ctr"/>
                </a:tc>
                <a:extLst>
                  <a:ext uri="{0D108BD9-81ED-4DB2-BD59-A6C34878D82A}">
                    <a16:rowId xmlns:a16="http://schemas.microsoft.com/office/drawing/2014/main" val="20061684"/>
                  </a:ext>
                </a:extLst>
              </a:tr>
              <a:tr h="824448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>
                          <a:effectLst/>
                        </a:rPr>
                        <a:t>CALENDAR</a:t>
                      </a:r>
                    </a:p>
                  </a:txBody>
                  <a:tcPr marL="2856" marR="2856" marT="2856" marB="2856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2000" u="none" dirty="0">
                          <a:effectLst/>
                        </a:rPr>
                        <a:t>READ_CALENDAR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2000" u="none" dirty="0">
                          <a:effectLst/>
                        </a:rPr>
                        <a:t>WRITE_CALENDAR</a:t>
                      </a:r>
                    </a:p>
                  </a:txBody>
                  <a:tcPr marL="2856" marR="2856" marT="2856" marB="2856" anchor="ctr"/>
                </a:tc>
                <a:extLst>
                  <a:ext uri="{0D108BD9-81ED-4DB2-BD59-A6C34878D82A}">
                    <a16:rowId xmlns:a16="http://schemas.microsoft.com/office/drawing/2014/main" val="1697250322"/>
                  </a:ext>
                </a:extLst>
              </a:tr>
              <a:tr h="747389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>
                          <a:effectLst/>
                        </a:rPr>
                        <a:t>CAMERA</a:t>
                      </a:r>
                    </a:p>
                  </a:txBody>
                  <a:tcPr marL="2856" marR="2856" marT="2856" marB="2856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2000" u="none" dirty="0">
                          <a:effectLst/>
                        </a:rPr>
                        <a:t>CAMERA</a:t>
                      </a:r>
                    </a:p>
                  </a:txBody>
                  <a:tcPr marL="2856" marR="2856" marT="2856" marB="2856" anchor="ctr"/>
                </a:tc>
                <a:extLst>
                  <a:ext uri="{0D108BD9-81ED-4DB2-BD59-A6C34878D82A}">
                    <a16:rowId xmlns:a16="http://schemas.microsoft.com/office/drawing/2014/main" val="1072131950"/>
                  </a:ext>
                </a:extLst>
              </a:tr>
              <a:tr h="1232845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>
                          <a:effectLst/>
                        </a:rPr>
                        <a:t>CONTACTS</a:t>
                      </a:r>
                    </a:p>
                  </a:txBody>
                  <a:tcPr marL="2856" marR="2856" marT="2856" marB="2856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2000" u="none" dirty="0">
                          <a:effectLst/>
                        </a:rPr>
                        <a:t>READ_CONTACTS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2000" u="none" dirty="0">
                          <a:effectLst/>
                        </a:rPr>
                        <a:t>WRITE_CONTACTS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2000" u="none" dirty="0">
                          <a:effectLst/>
                        </a:rPr>
                        <a:t>GET_ACCOUNTS</a:t>
                      </a:r>
                    </a:p>
                  </a:txBody>
                  <a:tcPr marL="2856" marR="2856" marT="2856" marB="2856" anchor="ctr"/>
                </a:tc>
                <a:extLst>
                  <a:ext uri="{0D108BD9-81ED-4DB2-BD59-A6C34878D82A}">
                    <a16:rowId xmlns:a16="http://schemas.microsoft.com/office/drawing/2014/main" val="1756325593"/>
                  </a:ext>
                </a:extLst>
              </a:tr>
              <a:tr h="824448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>
                          <a:effectLst/>
                        </a:rPr>
                        <a:t>LOCATION</a:t>
                      </a:r>
                    </a:p>
                  </a:txBody>
                  <a:tcPr marL="2856" marR="2856" marT="2856" marB="2856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2000" u="none" dirty="0">
                          <a:effectLst/>
                        </a:rPr>
                        <a:t>ACCESS_FINE_LOCATION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2000" u="none" dirty="0">
                          <a:effectLst/>
                        </a:rPr>
                        <a:t>ACCESS_COARSE_LOCATION</a:t>
                      </a:r>
                    </a:p>
                  </a:txBody>
                  <a:tcPr marL="2856" marR="2856" marT="2856" marB="2856" anchor="ctr"/>
                </a:tc>
                <a:extLst>
                  <a:ext uri="{0D108BD9-81ED-4DB2-BD59-A6C34878D82A}">
                    <a16:rowId xmlns:a16="http://schemas.microsoft.com/office/drawing/2014/main" val="2431165280"/>
                  </a:ext>
                </a:extLst>
              </a:tr>
              <a:tr h="747389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dirty="0">
                          <a:effectLst/>
                        </a:rPr>
                        <a:t>MICROPHONE</a:t>
                      </a:r>
                    </a:p>
                  </a:txBody>
                  <a:tcPr marL="2856" marR="2856" marT="2856" marB="2856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2000" u="none" dirty="0">
                          <a:effectLst/>
                        </a:rPr>
                        <a:t>RECORD_AUDIO</a:t>
                      </a:r>
                    </a:p>
                  </a:txBody>
                  <a:tcPr marL="2856" marR="2856" marT="2856" marB="2856" anchor="ctr"/>
                </a:tc>
                <a:extLst>
                  <a:ext uri="{0D108BD9-81ED-4DB2-BD59-A6C34878D82A}">
                    <a16:rowId xmlns:a16="http://schemas.microsoft.com/office/drawing/2014/main" val="642047701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45</a:t>
            </a:fld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1651818" y="1927123"/>
            <a:ext cx="7777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648325" y="2066925"/>
            <a:ext cx="0" cy="6667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638800" y="3733800"/>
            <a:ext cx="0" cy="857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72050" y="4933950"/>
            <a:ext cx="0" cy="5524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972550" y="4933950"/>
            <a:ext cx="0" cy="5524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296275" y="3733800"/>
            <a:ext cx="0" cy="8572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296275" y="2066925"/>
            <a:ext cx="0" cy="6667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866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危险权限 </a:t>
            </a:r>
            <a:r>
              <a:rPr lang="en-US" altLang="zh-CN" dirty="0"/>
              <a:t>- 2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037152"/>
              </p:ext>
            </p:extLst>
          </p:nvPr>
        </p:nvGraphicFramePr>
        <p:xfrm>
          <a:off x="1928044" y="1000124"/>
          <a:ext cx="7777316" cy="572135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841523">
                  <a:extLst>
                    <a:ext uri="{9D8B030D-6E8A-4147-A177-3AD203B41FA5}">
                      <a16:colId xmlns:a16="http://schemas.microsoft.com/office/drawing/2014/main" val="3545694238"/>
                    </a:ext>
                  </a:extLst>
                </a:gridCol>
                <a:gridCol w="4935793">
                  <a:extLst>
                    <a:ext uri="{9D8B030D-6E8A-4147-A177-3AD203B41FA5}">
                      <a16:colId xmlns:a16="http://schemas.microsoft.com/office/drawing/2014/main" val="888605473"/>
                    </a:ext>
                  </a:extLst>
                </a:gridCol>
              </a:tblGrid>
              <a:tr h="591001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dirty="0">
                          <a:effectLst/>
                        </a:rPr>
                        <a:t>Permission Group</a:t>
                      </a:r>
                    </a:p>
                  </a:txBody>
                  <a:tcPr marL="2856" marR="2856" marT="2856" marB="285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>
                          <a:effectLst/>
                        </a:rPr>
                        <a:t>Permissions</a:t>
                      </a:r>
                    </a:p>
                  </a:txBody>
                  <a:tcPr marL="2856" marR="2856" marT="2856" marB="2856" anchor="ctr"/>
                </a:tc>
                <a:extLst>
                  <a:ext uri="{0D108BD9-81ED-4DB2-BD59-A6C34878D82A}">
                    <a16:rowId xmlns:a16="http://schemas.microsoft.com/office/drawing/2014/main" val="20061684"/>
                  </a:ext>
                </a:extLst>
              </a:tr>
              <a:tr h="2266648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dirty="0">
                          <a:effectLst/>
                        </a:rPr>
                        <a:t>PHONE</a:t>
                      </a:r>
                    </a:p>
                  </a:txBody>
                  <a:tcPr marL="2856" marR="2856" marT="2856" marB="2856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READ_PHONE_STATE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CALL_PHONE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READ_CALL_LOG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WRITE_CALL_LOG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ADD_VOICEMAIL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USE_SIP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PROCESS_OUTGOING_CALLS</a:t>
                      </a:r>
                    </a:p>
                  </a:txBody>
                  <a:tcPr marL="2856" marR="2856" marT="2856" marB="2856" anchor="ctr"/>
                </a:tc>
                <a:extLst>
                  <a:ext uri="{0D108BD9-81ED-4DB2-BD59-A6C34878D82A}">
                    <a16:rowId xmlns:a16="http://schemas.microsoft.com/office/drawing/2014/main" val="3340221992"/>
                  </a:ext>
                </a:extLst>
              </a:tr>
              <a:tr h="591001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dirty="0">
                          <a:effectLst/>
                        </a:rPr>
                        <a:t>SENSORS</a:t>
                      </a:r>
                    </a:p>
                  </a:txBody>
                  <a:tcPr marL="2856" marR="2856" marT="2856" marB="2856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BODY_SENSORS</a:t>
                      </a:r>
                    </a:p>
                  </a:txBody>
                  <a:tcPr marL="2856" marR="2856" marT="2856" marB="2856" anchor="ctr"/>
                </a:tc>
                <a:extLst>
                  <a:ext uri="{0D108BD9-81ED-4DB2-BD59-A6C34878D82A}">
                    <a16:rowId xmlns:a16="http://schemas.microsoft.com/office/drawing/2014/main" val="2031777560"/>
                  </a:ext>
                </a:extLst>
              </a:tr>
              <a:tr h="1620763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dirty="0">
                          <a:effectLst/>
                        </a:rPr>
                        <a:t>SMS</a:t>
                      </a:r>
                    </a:p>
                  </a:txBody>
                  <a:tcPr marL="2856" marR="2856" marT="2856" marB="2856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SEND_SMS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RECEIVE_SMS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READ_SMS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RECEIVE_WAP_PUSH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RECEIVE_MMS</a:t>
                      </a:r>
                    </a:p>
                  </a:txBody>
                  <a:tcPr marL="2856" marR="2856" marT="2856" marB="2856" anchor="ctr"/>
                </a:tc>
                <a:extLst>
                  <a:ext uri="{0D108BD9-81ED-4DB2-BD59-A6C34878D82A}">
                    <a16:rowId xmlns:a16="http://schemas.microsoft.com/office/drawing/2014/main" val="3720926670"/>
                  </a:ext>
                </a:extLst>
              </a:tr>
              <a:tr h="651937">
                <a:tc>
                  <a:txBody>
                    <a:bodyPr/>
                    <a:lstStyle/>
                    <a:p>
                      <a:pPr algn="ctr"/>
                      <a:r>
                        <a:rPr lang="en-US" sz="1800" u="none" dirty="0">
                          <a:effectLst/>
                        </a:rPr>
                        <a:t>STORAGE</a:t>
                      </a:r>
                    </a:p>
                  </a:txBody>
                  <a:tcPr marL="2856" marR="2856" marT="2856" marB="2856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READ_EXTERNAL_STORAGE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1800" u="none" dirty="0">
                          <a:effectLst/>
                        </a:rPr>
                        <a:t>WRITE_EXTERNAL_STORAGE</a:t>
                      </a:r>
                    </a:p>
                  </a:txBody>
                  <a:tcPr marL="2856" marR="2856" marT="2856" marB="2856" anchor="ctr"/>
                </a:tc>
                <a:extLst>
                  <a:ext uri="{0D108BD9-81ED-4DB2-BD59-A6C34878D82A}">
                    <a16:rowId xmlns:a16="http://schemas.microsoft.com/office/drawing/2014/main" val="3734450341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46</a:t>
            </a:fld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429250" y="1771650"/>
            <a:ext cx="0" cy="18573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9029700" y="1771650"/>
            <a:ext cx="0" cy="18573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924550" y="4572000"/>
            <a:ext cx="0" cy="13525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610600" y="4572000"/>
            <a:ext cx="0" cy="13525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457825" y="6143625"/>
            <a:ext cx="0" cy="4857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991600" y="6143625"/>
            <a:ext cx="0" cy="4857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928044" y="1593748"/>
            <a:ext cx="7777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14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运行时申请权限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95300" y="1031373"/>
            <a:ext cx="11363325" cy="326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if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(ActivityCompat.checkSelfPermission(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</a:rPr>
              <a:t>this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Manifest.permission.CALL_PHONE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</a:rPr>
              <a:t>                                  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!= PackageManager.PERMISSION_GRANTED)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{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kumimoji="0" lang="en-US" altLang="zh-CN" sz="2400" b="0" i="0" u="none" strike="noStrike" cap="none" normalizeH="0" dirty="0">
                <a:ln>
                  <a:noFill/>
                </a:ln>
                <a:solidFill>
                  <a:srgbClr val="008000"/>
                </a:solidFill>
                <a:effectLst/>
              </a:rPr>
              <a:t>        </a:t>
            </a:r>
            <a:r>
              <a:rPr lang="zh-CN" altLang="zh-CN" sz="2400" dirty="0">
                <a:solidFill>
                  <a:srgbClr val="000000"/>
                </a:solidFill>
              </a:rPr>
              <a:t>ActivityCompat.requestPermissions(</a:t>
            </a:r>
            <a:r>
              <a:rPr lang="zh-CN" altLang="zh-CN" sz="2400" dirty="0">
                <a:solidFill>
                  <a:srgbClr val="0000FF"/>
                </a:solidFill>
              </a:rPr>
              <a:t>this</a:t>
            </a:r>
            <a:r>
              <a:rPr lang="zh-CN" altLang="zh-CN" sz="2400" dirty="0">
                <a:solidFill>
                  <a:srgbClr val="000000"/>
                </a:solidFill>
              </a:rPr>
              <a:t>, new String[]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zh-CN" altLang="zh-CN" sz="2400" dirty="0">
                <a:solidFill>
                  <a:srgbClr val="000000"/>
                </a:solidFill>
              </a:rPr>
              <a:t>{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                                </a:t>
            </a:r>
            <a:r>
              <a:rPr lang="zh-CN" altLang="zh-CN" sz="2400" b="1" dirty="0">
                <a:solidFill>
                  <a:srgbClr val="000000"/>
                </a:solidFill>
              </a:rPr>
              <a:t>Manifest.permission.CALL_PHONE</a:t>
            </a:r>
            <a:r>
              <a:rPr lang="en-US" altLang="zh-CN" sz="2400" b="1" dirty="0">
                <a:solidFill>
                  <a:srgbClr val="000000"/>
                </a:solidFill>
              </a:rPr>
              <a:t> </a:t>
            </a:r>
            <a:r>
              <a:rPr lang="zh-CN" altLang="zh-CN" sz="2400" dirty="0">
                <a:solidFill>
                  <a:srgbClr val="000000"/>
                </a:solidFill>
              </a:rPr>
              <a:t>}, </a:t>
            </a:r>
            <a:r>
              <a:rPr lang="en-US" altLang="zh-CN" sz="2400" dirty="0">
                <a:solidFill>
                  <a:srgbClr val="000000"/>
                </a:solidFill>
              </a:rPr>
              <a:t> </a:t>
            </a:r>
            <a:r>
              <a:rPr lang="zh-CN" altLang="zh-CN" sz="2400" b="1" dirty="0">
                <a:solidFill>
                  <a:srgbClr val="000000"/>
                </a:solidFill>
              </a:rPr>
              <a:t>REQUESTCODE</a:t>
            </a:r>
            <a:r>
              <a:rPr lang="zh-CN" altLang="zh-CN" sz="2400" dirty="0">
                <a:solidFill>
                  <a:srgbClr val="000000"/>
                </a:solidFill>
              </a:rPr>
              <a:t>); </a:t>
            </a:r>
            <a:endParaRPr lang="en-US" altLang="zh-CN" sz="2400" dirty="0">
              <a:solidFill>
                <a:srgbClr val="000000"/>
              </a:solidFill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else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       … …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r>
              <a:rPr lang="en-US" altLang="zh-CN" sz="2400" dirty="0">
                <a:solidFill>
                  <a:srgbClr val="000000"/>
                </a:solidFill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t="39536" r="7366" b="35556"/>
          <a:stretch/>
        </p:blipFill>
        <p:spPr>
          <a:xfrm>
            <a:off x="495300" y="4582858"/>
            <a:ext cx="3666671" cy="1904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箭头连接符 7"/>
          <p:cNvCxnSpPr/>
          <p:nvPr/>
        </p:nvCxnSpPr>
        <p:spPr>
          <a:xfrm flipH="1">
            <a:off x="2785348" y="2886193"/>
            <a:ext cx="4439417" cy="1876726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383575" y="5105204"/>
            <a:ext cx="143675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3877842" y="6189785"/>
            <a:ext cx="1527351" cy="3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328635" y="6342826"/>
            <a:ext cx="149169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5405194" y="3928906"/>
            <a:ext cx="6240846" cy="26527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4000" tIns="0" rIns="0" bIns="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Courier New" panose="02070309020205020404" pitchFamily="49" charset="0"/>
              </a:rPr>
              <a:t>public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urier New" panose="020703090202050204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Courier New" panose="02070309020205020404" pitchFamily="49" charset="0"/>
              </a:rPr>
              <a:t>void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urier New" panose="02070309020205020404" pitchFamily="49" charset="0"/>
              </a:rPr>
              <a:t> onRequestPermissionsResult(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Courier New" panose="02070309020205020404" pitchFamily="49" charset="0"/>
            </a:endParaRPr>
          </a:p>
          <a:p>
            <a:pPr lvl="1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Courier New" panose="02070309020205020404" pitchFamily="49" charset="0"/>
              </a:rPr>
              <a:t>int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urier New" panose="02070309020205020404" pitchFamily="49" charset="0"/>
              </a:rPr>
              <a:t>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urier New" panose="02070309020205020404" pitchFamily="49" charset="0"/>
              </a:rPr>
              <a:t>requestCode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urier New" panose="02070309020205020404" pitchFamily="49" charset="0"/>
              </a:rPr>
              <a:t>,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Courier New" panose="02070309020205020404" pitchFamily="49" charset="0"/>
            </a:endParaRPr>
          </a:p>
          <a:p>
            <a:pPr lvl="1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urier New" panose="02070309020205020404" pitchFamily="49" charset="0"/>
              </a:rPr>
              <a:t>String[] permissions,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Courier New" panose="02070309020205020404" pitchFamily="49" charset="0"/>
            </a:endParaRPr>
          </a:p>
          <a:p>
            <a:pPr lvl="1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cs typeface="Courier New" panose="02070309020205020404" pitchFamily="49" charset="0"/>
              </a:rPr>
              <a:t>int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urier New" panose="02070309020205020404" pitchFamily="49" charset="0"/>
              </a:rPr>
              <a:t>[]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urier New" panose="02070309020205020404" pitchFamily="49" charset="0"/>
              </a:rPr>
              <a:t>grantResults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urier New" panose="02070309020205020404" pitchFamily="49" charset="0"/>
              </a:rPr>
              <a:t>)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  <a:cs typeface="Courier New" panose="02070309020205020404" pitchFamily="49" charset="0"/>
            </a:endParaRPr>
          </a:p>
          <a:p>
            <a:pPr marL="0" lvl="1" eaLnBrk="0" fontAlgn="base" hangingPunct="0">
              <a:spcBef>
                <a:spcPts val="1200"/>
              </a:spcBef>
              <a:spcAft>
                <a:spcPct val="0"/>
              </a:spcAf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urier New" panose="02070309020205020404" pitchFamily="49" charset="0"/>
              </a:rPr>
              <a:t> {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  <a:cs typeface="Courier New" panose="02070309020205020404" pitchFamily="49" charset="0"/>
              </a:rPr>
              <a:t>  … … }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8309987" y="2873829"/>
            <a:ext cx="1595996" cy="1709029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997065" y="2886193"/>
            <a:ext cx="23567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487103" y="2886193"/>
            <a:ext cx="212349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434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授权结果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5332" y="1181537"/>
            <a:ext cx="11502014" cy="5460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@Override </a:t>
            </a:r>
          </a:p>
          <a:p>
            <a:pPr marL="0" indent="0">
              <a:buNone/>
            </a:pPr>
            <a:r>
              <a:rPr lang="en-US" altLang="zh-CN" sz="2400" dirty="0"/>
              <a:t>public void </a:t>
            </a:r>
            <a:r>
              <a:rPr lang="en-US" altLang="zh-CN" sz="2400" dirty="0" err="1"/>
              <a:t>onRequestPermissionsResult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b="1" dirty="0" err="1"/>
              <a:t>requestCode</a:t>
            </a:r>
            <a:r>
              <a:rPr lang="en-US" altLang="zh-CN" sz="2400" dirty="0"/>
              <a:t>, String[] permissions, </a:t>
            </a:r>
          </a:p>
          <a:p>
            <a:pPr marL="0" indent="0">
              <a:buNone/>
            </a:pPr>
            <a:r>
              <a:rPr lang="en-US" altLang="zh-CN" sz="2400" dirty="0"/>
              <a:t>                                                                 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[] </a:t>
            </a:r>
            <a:r>
              <a:rPr lang="en-US" altLang="zh-CN" sz="2400" b="1" dirty="0" err="1"/>
              <a:t>grantResults</a:t>
            </a:r>
            <a:r>
              <a:rPr lang="en-US" altLang="zh-CN" sz="2400" dirty="0"/>
              <a:t>)  { </a:t>
            </a:r>
          </a:p>
          <a:p>
            <a:pPr marL="0" indent="0">
              <a:buNone/>
            </a:pPr>
            <a:r>
              <a:rPr lang="en-US" altLang="zh-CN" sz="2400" dirty="0"/>
              <a:t>        if (</a:t>
            </a:r>
            <a:r>
              <a:rPr lang="en-US" altLang="zh-CN" sz="2400" b="1" dirty="0" err="1"/>
              <a:t>requestCode</a:t>
            </a:r>
            <a:r>
              <a:rPr lang="en-US" altLang="zh-CN" sz="2400" dirty="0"/>
              <a:t> == 1) { </a:t>
            </a:r>
          </a:p>
          <a:p>
            <a:pPr marL="0" indent="0">
              <a:buNone/>
            </a:pPr>
            <a:r>
              <a:rPr lang="en-US" altLang="zh-CN" sz="2400" dirty="0"/>
              <a:t>                if (</a:t>
            </a:r>
            <a:r>
              <a:rPr lang="en-US" altLang="zh-CN" sz="2400" b="1" dirty="0" err="1"/>
              <a:t>grantResults</a:t>
            </a:r>
            <a:r>
              <a:rPr lang="en-US" altLang="zh-CN" sz="2400" dirty="0"/>
              <a:t>[0] == </a:t>
            </a:r>
            <a:r>
              <a:rPr lang="en-US" altLang="zh-CN" sz="2400" b="1" dirty="0" err="1">
                <a:solidFill>
                  <a:schemeClr val="accent1"/>
                </a:solidFill>
              </a:rPr>
              <a:t>PackageManager.PERMISSION_GRANTED</a:t>
            </a:r>
            <a:r>
              <a:rPr lang="en-US" altLang="zh-CN" sz="2400" dirty="0"/>
              <a:t>) { </a:t>
            </a:r>
          </a:p>
          <a:p>
            <a:pPr marL="0" indent="0">
              <a:buNone/>
            </a:pPr>
            <a:r>
              <a:rPr lang="en-US" altLang="zh-CN" sz="2400" dirty="0"/>
              <a:t>                        calling();</a:t>
            </a:r>
          </a:p>
          <a:p>
            <a:pPr marL="0" indent="0">
              <a:buNone/>
            </a:pPr>
            <a:r>
              <a:rPr lang="en-US" altLang="zh-CN" sz="2400" dirty="0"/>
              <a:t>                } else { </a:t>
            </a:r>
          </a:p>
          <a:p>
            <a:pPr marL="914400" lvl="2" indent="0">
              <a:buNone/>
            </a:pPr>
            <a:r>
              <a:rPr lang="en-US" altLang="zh-CN" sz="2400" dirty="0"/>
              <a:t>	  </a:t>
            </a:r>
            <a:r>
              <a:rPr lang="en-US" altLang="zh-CN" sz="2400" dirty="0" err="1"/>
              <a:t>Toast.makeText</a:t>
            </a:r>
            <a:r>
              <a:rPr lang="en-US" altLang="zh-CN" sz="2400" dirty="0"/>
              <a:t>(this, “</a:t>
            </a:r>
            <a:r>
              <a:rPr lang="zh-CN" altLang="en-US" sz="2400" dirty="0"/>
              <a:t>权限被拒绝</a:t>
            </a:r>
            <a:r>
              <a:rPr lang="en-US" altLang="zh-CN" sz="2400" dirty="0"/>
              <a:t>", </a:t>
            </a:r>
            <a:r>
              <a:rPr lang="en-US" altLang="zh-CN" sz="2400" dirty="0" err="1"/>
              <a:t>Toast.LENGTH_SHORT</a:t>
            </a:r>
            <a:r>
              <a:rPr lang="en-US" altLang="zh-CN" sz="2400" dirty="0"/>
              <a:t>).show();</a:t>
            </a:r>
          </a:p>
          <a:p>
            <a:pPr marL="914400" lvl="2" indent="0">
              <a:buNone/>
            </a:pPr>
            <a:r>
              <a:rPr lang="en-US" altLang="zh-CN" sz="2400" dirty="0"/>
              <a:t>     }</a:t>
            </a:r>
          </a:p>
          <a:p>
            <a:pPr marL="0" lvl="2" indent="0">
              <a:buNone/>
            </a:pPr>
            <a:r>
              <a:rPr lang="en-US" altLang="zh-CN" sz="2400" dirty="0"/>
              <a:t>        }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549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5DF49-28EC-6340-95D2-96BFC08F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Studio</a:t>
            </a:r>
            <a:r>
              <a:rPr kumimoji="1" lang="zh-CN" altLang="en-US" dirty="0"/>
              <a:t> </a:t>
            </a:r>
            <a:r>
              <a:rPr kumimoji="1" lang="en-US" altLang="zh-CN" dirty="0"/>
              <a:t>3.5</a:t>
            </a:r>
            <a:r>
              <a:rPr kumimoji="1" lang="zh-CN" altLang="en-US" dirty="0"/>
              <a:t> 一些补充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B661BD-927A-7047-997B-C65FC9764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06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应用框架层</a:t>
            </a:r>
            <a:endParaRPr lang="en-US" altLang="zh-CN" dirty="0"/>
          </a:p>
          <a:p>
            <a:pPr lvl="1"/>
            <a:r>
              <a:rPr lang="zh-CN" altLang="en-US" dirty="0"/>
              <a:t>这一层主要提供了构建应用程序时可能用到的各种</a:t>
            </a:r>
            <a:r>
              <a:rPr lang="en-US" altLang="zh-CN" dirty="0"/>
              <a:t>API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b="1" dirty="0"/>
              <a:t>应用层</a:t>
            </a:r>
            <a:r>
              <a:rPr lang="zh-CN" altLang="en-US" dirty="0"/>
              <a:t> </a:t>
            </a:r>
          </a:p>
          <a:p>
            <a:pPr lvl="1"/>
            <a:r>
              <a:rPr lang="zh-CN" altLang="en-US" dirty="0"/>
              <a:t>所有安装在手机上的应用程序都是属于这一层的，比如系统自带的联系人、短信等程序，或者是你从</a:t>
            </a:r>
            <a:r>
              <a:rPr lang="en-US" altLang="zh-CN" dirty="0"/>
              <a:t>Google Play</a:t>
            </a:r>
            <a:r>
              <a:rPr lang="zh-CN" altLang="en-US" dirty="0"/>
              <a:t>上下载的小游戏，当然还包括你自己开发的程序。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377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E673A-D0F6-2D46-A348-0B6F75BA1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项目创建</a:t>
            </a:r>
            <a:r>
              <a:rPr kumimoji="1" lang="en-US" altLang="zh-CN" dirty="0"/>
              <a:t>(1)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8D9640-5149-AA48-97CD-74C86CCC9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563736-C3CD-9149-B40C-5D7F5942A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32" y="813056"/>
            <a:ext cx="7131177" cy="9718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53B8BE-B240-274F-B3C8-F74643349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6" t="7851"/>
          <a:stretch/>
        </p:blipFill>
        <p:spPr>
          <a:xfrm>
            <a:off x="2236762" y="1615118"/>
            <a:ext cx="5258957" cy="524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14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C9DDC-D59F-D64C-A543-1895DFD1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项目创建</a:t>
            </a:r>
            <a:r>
              <a:rPr kumimoji="1" lang="en-US" altLang="zh-CN" dirty="0"/>
              <a:t>(2)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06E31F-0177-304B-AA22-CC9DCD15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65EB527-101C-CA41-9C20-E6AC8A701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5025" y="868651"/>
            <a:ext cx="7451861" cy="59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94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EB12E-E83F-A643-9150-7627CAF56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项目创建</a:t>
            </a:r>
            <a:r>
              <a:rPr kumimoji="1" lang="en-US" altLang="zh-CN" dirty="0"/>
              <a:t>(3)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C8DA23-2935-C345-93D8-7481FC816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991" y="868651"/>
            <a:ext cx="8317280" cy="58942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142A45-76DF-F14D-8716-9F00CA0F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555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4E8F5-2407-CC41-9FC4-BBD501B8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虚拟机创建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7F7281-94E8-FE4E-A7E5-7BB89E691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685" y="731911"/>
            <a:ext cx="8313955" cy="589177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E298B8-E299-C043-B4CA-412D18D3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55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5831A-0CA5-3B42-9D89-19870F83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运行程序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51CDBD-B20E-5F4C-AF55-A020F668E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118" y="868651"/>
            <a:ext cx="8449497" cy="575248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C2C3E0-EA0A-7A4D-A39F-AC188789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974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F9A54-CABA-134B-A88C-4C43F95F1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创建新</a:t>
            </a:r>
            <a:r>
              <a:rPr kumimoji="1" lang="en-US" altLang="zh-CN" dirty="0"/>
              <a:t>Module(1)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CE1D19-8A25-7A4F-9F69-CC8AE4B4F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28" y="1809100"/>
            <a:ext cx="11468563" cy="230019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F6EEE5-0C83-FD4A-BF20-62D68EA0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313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0C817-471F-564D-9D45-787D9CEA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创建新</a:t>
            </a:r>
            <a:r>
              <a:rPr kumimoji="1" lang="en-US" altLang="zh-CN" dirty="0"/>
              <a:t>Module(2)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C3ACEC-47F1-D045-B837-4B0B706A5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223" y="921035"/>
            <a:ext cx="7406980" cy="593696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88E010-1D9E-1048-BA69-668B259F0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0462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E97BD-7289-2C4C-8A49-28354D00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创建新</a:t>
            </a:r>
            <a:r>
              <a:rPr kumimoji="1" lang="en-US" altLang="zh-CN" dirty="0"/>
              <a:t>Module(3)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700FD13-B5B7-5446-9A6E-F0EA966AE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809" y="868651"/>
            <a:ext cx="7581533" cy="51355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A5EC73-130C-B84A-95C2-563FF46E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943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8ED8D-5B5D-C34D-BDF5-2CD779F8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创建新</a:t>
            </a:r>
            <a:r>
              <a:rPr kumimoji="1" lang="en-US" altLang="zh-CN" dirty="0"/>
              <a:t>Module(4)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210BD8-DE0C-BB43-8BE0-8C5B1D56B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014" y="868651"/>
            <a:ext cx="9255937" cy="564231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B012BC-67BB-5042-AE0D-FF1B1DF3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154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8F2F1-AC16-6D44-8007-A7885781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创建新</a:t>
            </a:r>
            <a:r>
              <a:rPr kumimoji="1" lang="en-US" altLang="zh-CN" dirty="0"/>
              <a:t>Module(5)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6390BF-1539-D448-A213-B34B7738E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554" y="868651"/>
            <a:ext cx="10101190" cy="559825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0C0BE0-AFBD-3A41-9D94-361848C9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65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360" y="776781"/>
            <a:ext cx="7482419" cy="606789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433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0BE15-F849-454D-8637-ED671400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布局文件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F21390-034A-CF41-831B-FFAD4CF5B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12" y="1288356"/>
            <a:ext cx="11159968" cy="452854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F19BC8-951D-5145-B6B7-142D7010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147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96E4E-E302-AD41-90F4-82E12F57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配置文件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DE76C8-E2CD-6A48-81E3-453557D26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254" y="868651"/>
            <a:ext cx="11867433" cy="548769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3F268-74BA-4B45-90A4-5C92170A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463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6698D-469A-4840-BAA3-958FA16D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Gradle</a:t>
            </a:r>
            <a:r>
              <a:rPr kumimoji="1" lang="zh-CN" altLang="en-US" dirty="0"/>
              <a:t>代理设置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9CEFC8-4F82-324A-9B79-9AD8B1F27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249" y="868651"/>
            <a:ext cx="8597426" cy="553981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8A38D2-9CD0-4641-AD00-0C099301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8142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2A5F9-3551-C84D-B9D5-BBFD3486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Gradle</a:t>
            </a:r>
            <a:r>
              <a:rPr kumimoji="1" lang="zh-CN" altLang="en-US" dirty="0"/>
              <a:t>是否离线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293D9A-ED59-EB45-BAF9-6995127DE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419" y="868651"/>
            <a:ext cx="7598181" cy="581719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959E6E-7999-8844-8A9C-E6369C62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299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18539-BFD2-8649-81E0-71B94899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Gradle</a:t>
            </a:r>
            <a:r>
              <a:rPr kumimoji="1" lang="zh-CN" altLang="en-US" dirty="0"/>
              <a:t>全局设置中的一</a:t>
            </a:r>
            <a:r>
              <a:rPr kumimoji="1" lang="zh-CN" altLang="en-US"/>
              <a:t>个小技巧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301236-9A45-FD42-B79B-7D69E3403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627" y="1286129"/>
            <a:ext cx="11423252" cy="423332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07761D-5982-3242-8E13-D9A524FC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21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不是</a:t>
            </a:r>
            <a:r>
              <a:rPr lang="en-US" altLang="zh-CN" dirty="0"/>
              <a:t>Linux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它没有本地窗口系统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它没有</a:t>
            </a:r>
            <a:r>
              <a:rPr lang="en-US" altLang="zh-CN" b="1" dirty="0" err="1"/>
              <a:t>glibc</a:t>
            </a:r>
            <a:r>
              <a:rPr lang="zh-CN" altLang="en-US" b="1" dirty="0"/>
              <a:t>支持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它并不包括一整套标准的</a:t>
            </a:r>
            <a:r>
              <a:rPr lang="en-US" altLang="zh-CN" b="1" dirty="0"/>
              <a:t>Linux</a:t>
            </a:r>
            <a:r>
              <a:rPr lang="zh-CN" altLang="en-US" b="1" dirty="0"/>
              <a:t>使用程序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b="1" dirty="0"/>
              <a:t>4.Android</a:t>
            </a:r>
            <a:r>
              <a:rPr lang="zh-CN" altLang="en-US" b="1" dirty="0"/>
              <a:t>专有的驱动程序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909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573624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" y="2152650"/>
            <a:ext cx="3573625" cy="1936750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</a:t>
            </a:r>
            <a:endParaRPr lang="zh-CN" altLang="en-US" sz="4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21727" y="851277"/>
            <a:ext cx="6740073" cy="1030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Activity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165944" y="1044991"/>
            <a:ext cx="610069" cy="643350"/>
            <a:chOff x="4289296" y="1177721"/>
            <a:chExt cx="610069" cy="643350"/>
          </a:xfrm>
        </p:grpSpPr>
        <p:grpSp>
          <p:nvGrpSpPr>
            <p:cNvPr id="29" name="组合 28"/>
            <p:cNvGrpSpPr/>
            <p:nvPr/>
          </p:nvGrpSpPr>
          <p:grpSpPr>
            <a:xfrm>
              <a:off x="4289296" y="1177721"/>
              <a:ext cx="444726" cy="383862"/>
              <a:chOff x="7185025" y="2781299"/>
              <a:chExt cx="2041525" cy="1762126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7185025" y="2781300"/>
                <a:ext cx="0" cy="176212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>
                <a:off x="7185025" y="2781299"/>
                <a:ext cx="2041525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32"/>
            <p:cNvSpPr txBox="1"/>
            <p:nvPr/>
          </p:nvSpPr>
          <p:spPr>
            <a:xfrm>
              <a:off x="4401003" y="1187051"/>
              <a:ext cx="419878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 rot="10800000">
              <a:off x="4454639" y="1402244"/>
              <a:ext cx="444726" cy="383862"/>
              <a:chOff x="7185025" y="2781299"/>
              <a:chExt cx="2041525" cy="1762126"/>
            </a:xfrm>
          </p:grpSpPr>
          <p:cxnSp>
            <p:nvCxnSpPr>
              <p:cNvPr id="35" name="直接连接符 34"/>
              <p:cNvCxnSpPr/>
              <p:nvPr/>
            </p:nvCxnSpPr>
            <p:spPr>
              <a:xfrm>
                <a:off x="7185025" y="2781300"/>
                <a:ext cx="0" cy="176212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>
                <a:off x="7185025" y="2781299"/>
                <a:ext cx="2041525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组合 44"/>
          <p:cNvGrpSpPr/>
          <p:nvPr/>
        </p:nvGrpSpPr>
        <p:grpSpPr>
          <a:xfrm>
            <a:off x="4165944" y="2222625"/>
            <a:ext cx="610069" cy="608385"/>
            <a:chOff x="4289296" y="1177721"/>
            <a:chExt cx="610069" cy="608385"/>
          </a:xfrm>
        </p:grpSpPr>
        <p:grpSp>
          <p:nvGrpSpPr>
            <p:cNvPr id="46" name="组合 45"/>
            <p:cNvGrpSpPr/>
            <p:nvPr/>
          </p:nvGrpSpPr>
          <p:grpSpPr>
            <a:xfrm>
              <a:off x="4289296" y="1177721"/>
              <a:ext cx="444726" cy="383862"/>
              <a:chOff x="7185025" y="2781299"/>
              <a:chExt cx="2041525" cy="1762126"/>
            </a:xfrm>
          </p:grpSpPr>
          <p:cxnSp>
            <p:nvCxnSpPr>
              <p:cNvPr id="51" name="直接连接符 50"/>
              <p:cNvCxnSpPr/>
              <p:nvPr/>
            </p:nvCxnSpPr>
            <p:spPr>
              <a:xfrm>
                <a:off x="7185025" y="2781300"/>
                <a:ext cx="0" cy="176212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>
              <a:xfrm>
                <a:off x="7185025" y="2781299"/>
                <a:ext cx="2041525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文本框 46"/>
            <p:cNvSpPr txBox="1"/>
            <p:nvPr/>
          </p:nvSpPr>
          <p:spPr>
            <a:xfrm>
              <a:off x="4401003" y="1187051"/>
              <a:ext cx="419878" cy="592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 rot="10800000">
              <a:off x="4454639" y="1402244"/>
              <a:ext cx="444726" cy="383862"/>
              <a:chOff x="7185025" y="2781299"/>
              <a:chExt cx="2041525" cy="1762126"/>
            </a:xfrm>
          </p:grpSpPr>
          <p:cxnSp>
            <p:nvCxnSpPr>
              <p:cNvPr id="49" name="直接连接符 48"/>
              <p:cNvCxnSpPr/>
              <p:nvPr/>
            </p:nvCxnSpPr>
            <p:spPr>
              <a:xfrm>
                <a:off x="7185025" y="2781300"/>
                <a:ext cx="0" cy="176212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7185025" y="2781299"/>
                <a:ext cx="2041525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组合 52"/>
          <p:cNvGrpSpPr/>
          <p:nvPr/>
        </p:nvGrpSpPr>
        <p:grpSpPr>
          <a:xfrm>
            <a:off x="4165944" y="3365294"/>
            <a:ext cx="610069" cy="608385"/>
            <a:chOff x="4289296" y="1177721"/>
            <a:chExt cx="610069" cy="608385"/>
          </a:xfrm>
        </p:grpSpPr>
        <p:grpSp>
          <p:nvGrpSpPr>
            <p:cNvPr id="54" name="组合 53"/>
            <p:cNvGrpSpPr/>
            <p:nvPr/>
          </p:nvGrpSpPr>
          <p:grpSpPr>
            <a:xfrm>
              <a:off x="4289296" y="1177721"/>
              <a:ext cx="444726" cy="383862"/>
              <a:chOff x="7185025" y="2781299"/>
              <a:chExt cx="2041525" cy="1762126"/>
            </a:xfrm>
          </p:grpSpPr>
          <p:cxnSp>
            <p:nvCxnSpPr>
              <p:cNvPr id="59" name="直接连接符 58"/>
              <p:cNvCxnSpPr/>
              <p:nvPr/>
            </p:nvCxnSpPr>
            <p:spPr>
              <a:xfrm>
                <a:off x="7185025" y="2781300"/>
                <a:ext cx="0" cy="176212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>
                <a:off x="7185025" y="2781299"/>
                <a:ext cx="2041525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/>
            <p:cNvSpPr txBox="1"/>
            <p:nvPr/>
          </p:nvSpPr>
          <p:spPr>
            <a:xfrm>
              <a:off x="4401003" y="1187051"/>
              <a:ext cx="419878" cy="592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 rot="10800000">
              <a:off x="4454639" y="1402244"/>
              <a:ext cx="444726" cy="383862"/>
              <a:chOff x="7185025" y="2781299"/>
              <a:chExt cx="2041525" cy="1762126"/>
            </a:xfrm>
          </p:grpSpPr>
          <p:cxnSp>
            <p:nvCxnSpPr>
              <p:cNvPr id="57" name="直接连接符 56"/>
              <p:cNvCxnSpPr/>
              <p:nvPr/>
            </p:nvCxnSpPr>
            <p:spPr>
              <a:xfrm>
                <a:off x="7185025" y="2781300"/>
                <a:ext cx="0" cy="176212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7185025" y="2781299"/>
                <a:ext cx="2041525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>
            <a:off x="4165944" y="4507963"/>
            <a:ext cx="610069" cy="608385"/>
            <a:chOff x="4289296" y="1177721"/>
            <a:chExt cx="610069" cy="608385"/>
          </a:xfrm>
        </p:grpSpPr>
        <p:grpSp>
          <p:nvGrpSpPr>
            <p:cNvPr id="63" name="组合 62"/>
            <p:cNvGrpSpPr/>
            <p:nvPr/>
          </p:nvGrpSpPr>
          <p:grpSpPr>
            <a:xfrm>
              <a:off x="4289296" y="1177721"/>
              <a:ext cx="444726" cy="383862"/>
              <a:chOff x="7185025" y="2781299"/>
              <a:chExt cx="2041525" cy="1762126"/>
            </a:xfrm>
          </p:grpSpPr>
          <p:cxnSp>
            <p:nvCxnSpPr>
              <p:cNvPr id="68" name="直接连接符 67"/>
              <p:cNvCxnSpPr/>
              <p:nvPr/>
            </p:nvCxnSpPr>
            <p:spPr>
              <a:xfrm>
                <a:off x="7185025" y="2781300"/>
                <a:ext cx="0" cy="176212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7185025" y="2781299"/>
                <a:ext cx="2041525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文本框 63"/>
            <p:cNvSpPr txBox="1"/>
            <p:nvPr/>
          </p:nvSpPr>
          <p:spPr>
            <a:xfrm>
              <a:off x="4401003" y="1187051"/>
              <a:ext cx="419878" cy="592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 rot="10800000">
              <a:off x="4454639" y="1402244"/>
              <a:ext cx="444726" cy="383862"/>
              <a:chOff x="7185025" y="2781299"/>
              <a:chExt cx="2041525" cy="1762126"/>
            </a:xfrm>
          </p:grpSpPr>
          <p:cxnSp>
            <p:nvCxnSpPr>
              <p:cNvPr id="66" name="直接连接符 65"/>
              <p:cNvCxnSpPr/>
              <p:nvPr/>
            </p:nvCxnSpPr>
            <p:spPr>
              <a:xfrm>
                <a:off x="7185025" y="2781300"/>
                <a:ext cx="0" cy="176212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185025" y="2781299"/>
                <a:ext cx="2041525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组合 69"/>
          <p:cNvGrpSpPr/>
          <p:nvPr/>
        </p:nvGrpSpPr>
        <p:grpSpPr>
          <a:xfrm>
            <a:off x="4165944" y="5650631"/>
            <a:ext cx="610069" cy="608385"/>
            <a:chOff x="4289296" y="1177721"/>
            <a:chExt cx="610069" cy="608385"/>
          </a:xfrm>
        </p:grpSpPr>
        <p:grpSp>
          <p:nvGrpSpPr>
            <p:cNvPr id="71" name="组合 70"/>
            <p:cNvGrpSpPr/>
            <p:nvPr/>
          </p:nvGrpSpPr>
          <p:grpSpPr>
            <a:xfrm>
              <a:off x="4289296" y="1177721"/>
              <a:ext cx="444726" cy="383862"/>
              <a:chOff x="7185025" y="2781299"/>
              <a:chExt cx="2041525" cy="1762126"/>
            </a:xfrm>
          </p:grpSpPr>
          <p:cxnSp>
            <p:nvCxnSpPr>
              <p:cNvPr id="76" name="直接连接符 75"/>
              <p:cNvCxnSpPr/>
              <p:nvPr/>
            </p:nvCxnSpPr>
            <p:spPr>
              <a:xfrm>
                <a:off x="7185025" y="2781300"/>
                <a:ext cx="0" cy="176212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7185025" y="2781299"/>
                <a:ext cx="2041525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文本框 71"/>
            <p:cNvSpPr txBox="1"/>
            <p:nvPr/>
          </p:nvSpPr>
          <p:spPr>
            <a:xfrm>
              <a:off x="4401003" y="1187051"/>
              <a:ext cx="419878" cy="592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32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</a:t>
              </a:r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 rot="10800000">
              <a:off x="4454639" y="1402244"/>
              <a:ext cx="444726" cy="383862"/>
              <a:chOff x="7185025" y="2781299"/>
              <a:chExt cx="2041525" cy="1762126"/>
            </a:xfrm>
          </p:grpSpPr>
          <p:cxnSp>
            <p:nvCxnSpPr>
              <p:cNvPr id="74" name="直接连接符 73"/>
              <p:cNvCxnSpPr/>
              <p:nvPr/>
            </p:nvCxnSpPr>
            <p:spPr>
              <a:xfrm>
                <a:off x="7185025" y="2781300"/>
                <a:ext cx="0" cy="1762125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>
                <a:off x="7185025" y="2781299"/>
                <a:ext cx="2041525" cy="1"/>
              </a:xfrm>
              <a:prstGeom prst="line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矩形 77"/>
          <p:cNvSpPr/>
          <p:nvPr/>
        </p:nvSpPr>
        <p:spPr>
          <a:xfrm>
            <a:off x="5121727" y="2006212"/>
            <a:ext cx="6810257" cy="1030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数据存取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SharedPreference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SQLite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ContentProvider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121727" y="3208257"/>
            <a:ext cx="6810256" cy="1030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信息交互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Intent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BroadcastReceiver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Notification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PendingIntent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121728" y="4376435"/>
            <a:ext cx="6810256" cy="1030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信息获取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Handler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AyncTask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IntentService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Sensor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121727" y="5495075"/>
            <a:ext cx="6740073" cy="10307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系统进阶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Material Design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Animation | IPC |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612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0841" y="2451151"/>
            <a:ext cx="5041900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6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搭建工作环境</a:t>
            </a:r>
          </a:p>
        </p:txBody>
      </p:sp>
      <p:grpSp>
        <p:nvGrpSpPr>
          <p:cNvPr id="6" name="组 110"/>
          <p:cNvGrpSpPr/>
          <p:nvPr/>
        </p:nvGrpSpPr>
        <p:grpSpPr>
          <a:xfrm>
            <a:off x="6814867" y="2171400"/>
            <a:ext cx="4148100" cy="3734100"/>
            <a:chOff x="1116013" y="2541588"/>
            <a:chExt cx="1622425" cy="146049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" name="Freeform 42"/>
            <p:cNvSpPr>
              <a:spLocks/>
            </p:cNvSpPr>
            <p:nvPr/>
          </p:nvSpPr>
          <p:spPr bwMode="auto">
            <a:xfrm>
              <a:off x="1116013" y="3187700"/>
              <a:ext cx="1622425" cy="814387"/>
            </a:xfrm>
            <a:custGeom>
              <a:avLst/>
              <a:gdLst>
                <a:gd name="T0" fmla="*/ 1022 w 1022"/>
                <a:gd name="T1" fmla="*/ 0 h 513"/>
                <a:gd name="T2" fmla="*/ 951 w 1022"/>
                <a:gd name="T3" fmla="*/ 0 h 513"/>
                <a:gd name="T4" fmla="*/ 887 w 1022"/>
                <a:gd name="T5" fmla="*/ 0 h 513"/>
                <a:gd name="T6" fmla="*/ 123 w 1022"/>
                <a:gd name="T7" fmla="*/ 0 h 513"/>
                <a:gd name="T8" fmla="*/ 59 w 1022"/>
                <a:gd name="T9" fmla="*/ 0 h 513"/>
                <a:gd name="T10" fmla="*/ 0 w 1022"/>
                <a:gd name="T11" fmla="*/ 0 h 513"/>
                <a:gd name="T12" fmla="*/ 0 w 1022"/>
                <a:gd name="T13" fmla="*/ 61 h 513"/>
                <a:gd name="T14" fmla="*/ 59 w 1022"/>
                <a:gd name="T15" fmla="*/ 61 h 513"/>
                <a:gd name="T16" fmla="*/ 59 w 1022"/>
                <a:gd name="T17" fmla="*/ 513 h 513"/>
                <a:gd name="T18" fmla="*/ 123 w 1022"/>
                <a:gd name="T19" fmla="*/ 513 h 513"/>
                <a:gd name="T20" fmla="*/ 123 w 1022"/>
                <a:gd name="T21" fmla="*/ 61 h 513"/>
                <a:gd name="T22" fmla="*/ 887 w 1022"/>
                <a:gd name="T23" fmla="*/ 61 h 513"/>
                <a:gd name="T24" fmla="*/ 887 w 1022"/>
                <a:gd name="T25" fmla="*/ 513 h 513"/>
                <a:gd name="T26" fmla="*/ 951 w 1022"/>
                <a:gd name="T27" fmla="*/ 513 h 513"/>
                <a:gd name="T28" fmla="*/ 951 w 1022"/>
                <a:gd name="T29" fmla="*/ 61 h 513"/>
                <a:gd name="T30" fmla="*/ 1022 w 1022"/>
                <a:gd name="T31" fmla="*/ 61 h 513"/>
                <a:gd name="T32" fmla="*/ 1022 w 1022"/>
                <a:gd name="T3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2" h="513">
                  <a:moveTo>
                    <a:pt x="1022" y="0"/>
                  </a:moveTo>
                  <a:lnTo>
                    <a:pt x="951" y="0"/>
                  </a:lnTo>
                  <a:lnTo>
                    <a:pt x="887" y="0"/>
                  </a:lnTo>
                  <a:lnTo>
                    <a:pt x="123" y="0"/>
                  </a:lnTo>
                  <a:lnTo>
                    <a:pt x="59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59" y="61"/>
                  </a:lnTo>
                  <a:lnTo>
                    <a:pt x="59" y="513"/>
                  </a:lnTo>
                  <a:lnTo>
                    <a:pt x="123" y="513"/>
                  </a:lnTo>
                  <a:lnTo>
                    <a:pt x="123" y="61"/>
                  </a:lnTo>
                  <a:lnTo>
                    <a:pt x="887" y="61"/>
                  </a:lnTo>
                  <a:lnTo>
                    <a:pt x="887" y="513"/>
                  </a:lnTo>
                  <a:lnTo>
                    <a:pt x="951" y="513"/>
                  </a:lnTo>
                  <a:lnTo>
                    <a:pt x="951" y="61"/>
                  </a:lnTo>
                  <a:lnTo>
                    <a:pt x="1022" y="61"/>
                  </a:lnTo>
                  <a:lnTo>
                    <a:pt x="10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8" name="Freeform 43"/>
            <p:cNvSpPr>
              <a:spLocks noEditPoints="1"/>
            </p:cNvSpPr>
            <p:nvPr/>
          </p:nvSpPr>
          <p:spPr bwMode="auto">
            <a:xfrm>
              <a:off x="2378075" y="2541588"/>
              <a:ext cx="352425" cy="109537"/>
            </a:xfrm>
            <a:custGeom>
              <a:avLst/>
              <a:gdLst>
                <a:gd name="T0" fmla="*/ 222 w 222"/>
                <a:gd name="T1" fmla="*/ 0 h 69"/>
                <a:gd name="T2" fmla="*/ 0 w 222"/>
                <a:gd name="T3" fmla="*/ 0 h 69"/>
                <a:gd name="T4" fmla="*/ 0 w 222"/>
                <a:gd name="T5" fmla="*/ 69 h 69"/>
                <a:gd name="T6" fmla="*/ 222 w 222"/>
                <a:gd name="T7" fmla="*/ 69 h 69"/>
                <a:gd name="T8" fmla="*/ 222 w 222"/>
                <a:gd name="T9" fmla="*/ 0 h 69"/>
                <a:gd name="T10" fmla="*/ 35 w 222"/>
                <a:gd name="T11" fmla="*/ 59 h 69"/>
                <a:gd name="T12" fmla="*/ 9 w 222"/>
                <a:gd name="T13" fmla="*/ 59 h 69"/>
                <a:gd name="T14" fmla="*/ 9 w 222"/>
                <a:gd name="T15" fmla="*/ 9 h 69"/>
                <a:gd name="T16" fmla="*/ 35 w 222"/>
                <a:gd name="T17" fmla="*/ 9 h 69"/>
                <a:gd name="T18" fmla="*/ 35 w 222"/>
                <a:gd name="T19" fmla="*/ 59 h 69"/>
                <a:gd name="T20" fmla="*/ 56 w 222"/>
                <a:gd name="T21" fmla="*/ 55 h 69"/>
                <a:gd name="T22" fmla="*/ 47 w 222"/>
                <a:gd name="T23" fmla="*/ 55 h 69"/>
                <a:gd name="T24" fmla="*/ 47 w 222"/>
                <a:gd name="T25" fmla="*/ 19 h 69"/>
                <a:gd name="T26" fmla="*/ 56 w 222"/>
                <a:gd name="T27" fmla="*/ 19 h 69"/>
                <a:gd name="T28" fmla="*/ 56 w 222"/>
                <a:gd name="T29" fmla="*/ 55 h 69"/>
                <a:gd name="T30" fmla="*/ 73 w 222"/>
                <a:gd name="T31" fmla="*/ 55 h 69"/>
                <a:gd name="T32" fmla="*/ 64 w 222"/>
                <a:gd name="T33" fmla="*/ 55 h 69"/>
                <a:gd name="T34" fmla="*/ 64 w 222"/>
                <a:gd name="T35" fmla="*/ 19 h 69"/>
                <a:gd name="T36" fmla="*/ 73 w 222"/>
                <a:gd name="T37" fmla="*/ 19 h 69"/>
                <a:gd name="T38" fmla="*/ 73 w 222"/>
                <a:gd name="T39" fmla="*/ 55 h 69"/>
                <a:gd name="T40" fmla="*/ 215 w 222"/>
                <a:gd name="T41" fmla="*/ 59 h 69"/>
                <a:gd name="T42" fmla="*/ 90 w 222"/>
                <a:gd name="T43" fmla="*/ 59 h 69"/>
                <a:gd name="T44" fmla="*/ 90 w 222"/>
                <a:gd name="T45" fmla="*/ 9 h 69"/>
                <a:gd name="T46" fmla="*/ 215 w 222"/>
                <a:gd name="T47" fmla="*/ 9 h 69"/>
                <a:gd name="T48" fmla="*/ 215 w 222"/>
                <a:gd name="T4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2" h="69">
                  <a:moveTo>
                    <a:pt x="222" y="0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222" y="69"/>
                  </a:lnTo>
                  <a:lnTo>
                    <a:pt x="222" y="0"/>
                  </a:lnTo>
                  <a:close/>
                  <a:moveTo>
                    <a:pt x="35" y="59"/>
                  </a:moveTo>
                  <a:lnTo>
                    <a:pt x="9" y="59"/>
                  </a:lnTo>
                  <a:lnTo>
                    <a:pt x="9" y="9"/>
                  </a:lnTo>
                  <a:lnTo>
                    <a:pt x="35" y="9"/>
                  </a:lnTo>
                  <a:lnTo>
                    <a:pt x="35" y="59"/>
                  </a:lnTo>
                  <a:close/>
                  <a:moveTo>
                    <a:pt x="56" y="55"/>
                  </a:moveTo>
                  <a:lnTo>
                    <a:pt x="47" y="55"/>
                  </a:lnTo>
                  <a:lnTo>
                    <a:pt x="47" y="19"/>
                  </a:lnTo>
                  <a:lnTo>
                    <a:pt x="56" y="19"/>
                  </a:lnTo>
                  <a:lnTo>
                    <a:pt x="56" y="55"/>
                  </a:lnTo>
                  <a:close/>
                  <a:moveTo>
                    <a:pt x="73" y="55"/>
                  </a:moveTo>
                  <a:lnTo>
                    <a:pt x="64" y="55"/>
                  </a:lnTo>
                  <a:lnTo>
                    <a:pt x="64" y="19"/>
                  </a:lnTo>
                  <a:lnTo>
                    <a:pt x="73" y="19"/>
                  </a:lnTo>
                  <a:lnTo>
                    <a:pt x="73" y="55"/>
                  </a:lnTo>
                  <a:close/>
                  <a:moveTo>
                    <a:pt x="215" y="59"/>
                  </a:moveTo>
                  <a:lnTo>
                    <a:pt x="90" y="59"/>
                  </a:lnTo>
                  <a:lnTo>
                    <a:pt x="90" y="9"/>
                  </a:lnTo>
                  <a:lnTo>
                    <a:pt x="215" y="9"/>
                  </a:lnTo>
                  <a:lnTo>
                    <a:pt x="2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9" name="Freeform 44"/>
            <p:cNvSpPr>
              <a:spLocks noEditPoints="1"/>
            </p:cNvSpPr>
            <p:nvPr/>
          </p:nvSpPr>
          <p:spPr bwMode="auto">
            <a:xfrm>
              <a:off x="2378075" y="2676525"/>
              <a:ext cx="352425" cy="106362"/>
            </a:xfrm>
            <a:custGeom>
              <a:avLst/>
              <a:gdLst>
                <a:gd name="T0" fmla="*/ 222 w 222"/>
                <a:gd name="T1" fmla="*/ 0 h 67"/>
                <a:gd name="T2" fmla="*/ 191 w 222"/>
                <a:gd name="T3" fmla="*/ 0 h 67"/>
                <a:gd name="T4" fmla="*/ 165 w 222"/>
                <a:gd name="T5" fmla="*/ 0 h 67"/>
                <a:gd name="T6" fmla="*/ 0 w 222"/>
                <a:gd name="T7" fmla="*/ 0 h 67"/>
                <a:gd name="T8" fmla="*/ 0 w 222"/>
                <a:gd name="T9" fmla="*/ 67 h 67"/>
                <a:gd name="T10" fmla="*/ 222 w 222"/>
                <a:gd name="T11" fmla="*/ 67 h 67"/>
                <a:gd name="T12" fmla="*/ 222 w 222"/>
                <a:gd name="T13" fmla="*/ 0 h 67"/>
                <a:gd name="T14" fmla="*/ 222 w 222"/>
                <a:gd name="T15" fmla="*/ 0 h 67"/>
                <a:gd name="T16" fmla="*/ 35 w 222"/>
                <a:gd name="T17" fmla="*/ 60 h 67"/>
                <a:gd name="T18" fmla="*/ 9 w 222"/>
                <a:gd name="T19" fmla="*/ 60 h 67"/>
                <a:gd name="T20" fmla="*/ 9 w 222"/>
                <a:gd name="T21" fmla="*/ 10 h 67"/>
                <a:gd name="T22" fmla="*/ 35 w 222"/>
                <a:gd name="T23" fmla="*/ 10 h 67"/>
                <a:gd name="T24" fmla="*/ 35 w 222"/>
                <a:gd name="T25" fmla="*/ 60 h 67"/>
                <a:gd name="T26" fmla="*/ 64 w 222"/>
                <a:gd name="T27" fmla="*/ 50 h 67"/>
                <a:gd name="T28" fmla="*/ 54 w 222"/>
                <a:gd name="T29" fmla="*/ 50 h 67"/>
                <a:gd name="T30" fmla="*/ 54 w 222"/>
                <a:gd name="T31" fmla="*/ 17 h 67"/>
                <a:gd name="T32" fmla="*/ 64 w 222"/>
                <a:gd name="T33" fmla="*/ 17 h 67"/>
                <a:gd name="T34" fmla="*/ 64 w 222"/>
                <a:gd name="T35" fmla="*/ 50 h 67"/>
                <a:gd name="T36" fmla="*/ 80 w 222"/>
                <a:gd name="T37" fmla="*/ 50 h 67"/>
                <a:gd name="T38" fmla="*/ 71 w 222"/>
                <a:gd name="T39" fmla="*/ 50 h 67"/>
                <a:gd name="T40" fmla="*/ 71 w 222"/>
                <a:gd name="T41" fmla="*/ 17 h 67"/>
                <a:gd name="T42" fmla="*/ 80 w 222"/>
                <a:gd name="T43" fmla="*/ 17 h 67"/>
                <a:gd name="T44" fmla="*/ 80 w 222"/>
                <a:gd name="T45" fmla="*/ 50 h 67"/>
                <a:gd name="T46" fmla="*/ 165 w 222"/>
                <a:gd name="T47" fmla="*/ 60 h 67"/>
                <a:gd name="T48" fmla="*/ 99 w 222"/>
                <a:gd name="T49" fmla="*/ 60 h 67"/>
                <a:gd name="T50" fmla="*/ 99 w 222"/>
                <a:gd name="T51" fmla="*/ 10 h 67"/>
                <a:gd name="T52" fmla="*/ 165 w 222"/>
                <a:gd name="T53" fmla="*/ 10 h 67"/>
                <a:gd name="T54" fmla="*/ 165 w 222"/>
                <a:gd name="T55" fmla="*/ 60 h 67"/>
                <a:gd name="T56" fmla="*/ 182 w 222"/>
                <a:gd name="T57" fmla="*/ 50 h 67"/>
                <a:gd name="T58" fmla="*/ 172 w 222"/>
                <a:gd name="T59" fmla="*/ 50 h 67"/>
                <a:gd name="T60" fmla="*/ 172 w 222"/>
                <a:gd name="T61" fmla="*/ 17 h 67"/>
                <a:gd name="T62" fmla="*/ 182 w 222"/>
                <a:gd name="T63" fmla="*/ 17 h 67"/>
                <a:gd name="T64" fmla="*/ 182 w 222"/>
                <a:gd name="T65" fmla="*/ 50 h 67"/>
                <a:gd name="T66" fmla="*/ 215 w 222"/>
                <a:gd name="T67" fmla="*/ 60 h 67"/>
                <a:gd name="T68" fmla="*/ 191 w 222"/>
                <a:gd name="T69" fmla="*/ 60 h 67"/>
                <a:gd name="T70" fmla="*/ 191 w 222"/>
                <a:gd name="T71" fmla="*/ 10 h 67"/>
                <a:gd name="T72" fmla="*/ 215 w 222"/>
                <a:gd name="T73" fmla="*/ 10 h 67"/>
                <a:gd name="T74" fmla="*/ 215 w 222"/>
                <a:gd name="T75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2" h="67">
                  <a:moveTo>
                    <a:pt x="222" y="0"/>
                  </a:moveTo>
                  <a:lnTo>
                    <a:pt x="191" y="0"/>
                  </a:lnTo>
                  <a:lnTo>
                    <a:pt x="165" y="0"/>
                  </a:lnTo>
                  <a:lnTo>
                    <a:pt x="0" y="0"/>
                  </a:lnTo>
                  <a:lnTo>
                    <a:pt x="0" y="67"/>
                  </a:lnTo>
                  <a:lnTo>
                    <a:pt x="222" y="67"/>
                  </a:lnTo>
                  <a:lnTo>
                    <a:pt x="222" y="0"/>
                  </a:lnTo>
                  <a:lnTo>
                    <a:pt x="222" y="0"/>
                  </a:lnTo>
                  <a:close/>
                  <a:moveTo>
                    <a:pt x="35" y="60"/>
                  </a:moveTo>
                  <a:lnTo>
                    <a:pt x="9" y="60"/>
                  </a:lnTo>
                  <a:lnTo>
                    <a:pt x="9" y="10"/>
                  </a:lnTo>
                  <a:lnTo>
                    <a:pt x="35" y="10"/>
                  </a:lnTo>
                  <a:lnTo>
                    <a:pt x="35" y="60"/>
                  </a:lnTo>
                  <a:close/>
                  <a:moveTo>
                    <a:pt x="64" y="50"/>
                  </a:moveTo>
                  <a:lnTo>
                    <a:pt x="54" y="50"/>
                  </a:lnTo>
                  <a:lnTo>
                    <a:pt x="54" y="17"/>
                  </a:lnTo>
                  <a:lnTo>
                    <a:pt x="64" y="17"/>
                  </a:lnTo>
                  <a:lnTo>
                    <a:pt x="64" y="50"/>
                  </a:lnTo>
                  <a:close/>
                  <a:moveTo>
                    <a:pt x="80" y="50"/>
                  </a:moveTo>
                  <a:lnTo>
                    <a:pt x="71" y="50"/>
                  </a:lnTo>
                  <a:lnTo>
                    <a:pt x="71" y="17"/>
                  </a:lnTo>
                  <a:lnTo>
                    <a:pt x="80" y="17"/>
                  </a:lnTo>
                  <a:lnTo>
                    <a:pt x="80" y="50"/>
                  </a:lnTo>
                  <a:close/>
                  <a:moveTo>
                    <a:pt x="165" y="60"/>
                  </a:moveTo>
                  <a:lnTo>
                    <a:pt x="99" y="60"/>
                  </a:lnTo>
                  <a:lnTo>
                    <a:pt x="99" y="10"/>
                  </a:lnTo>
                  <a:lnTo>
                    <a:pt x="165" y="10"/>
                  </a:lnTo>
                  <a:lnTo>
                    <a:pt x="165" y="60"/>
                  </a:lnTo>
                  <a:close/>
                  <a:moveTo>
                    <a:pt x="182" y="50"/>
                  </a:moveTo>
                  <a:lnTo>
                    <a:pt x="172" y="50"/>
                  </a:lnTo>
                  <a:lnTo>
                    <a:pt x="172" y="17"/>
                  </a:lnTo>
                  <a:lnTo>
                    <a:pt x="182" y="17"/>
                  </a:lnTo>
                  <a:lnTo>
                    <a:pt x="182" y="50"/>
                  </a:lnTo>
                  <a:close/>
                  <a:moveTo>
                    <a:pt x="215" y="60"/>
                  </a:moveTo>
                  <a:lnTo>
                    <a:pt x="191" y="60"/>
                  </a:lnTo>
                  <a:lnTo>
                    <a:pt x="191" y="10"/>
                  </a:lnTo>
                  <a:lnTo>
                    <a:pt x="215" y="10"/>
                  </a:lnTo>
                  <a:lnTo>
                    <a:pt x="21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0" name="Freeform 45"/>
            <p:cNvSpPr>
              <a:spLocks noEditPoints="1"/>
            </p:cNvSpPr>
            <p:nvPr/>
          </p:nvSpPr>
          <p:spPr bwMode="auto">
            <a:xfrm>
              <a:off x="2378075" y="2933700"/>
              <a:ext cx="352425" cy="109537"/>
            </a:xfrm>
            <a:custGeom>
              <a:avLst/>
              <a:gdLst>
                <a:gd name="T0" fmla="*/ 222 w 222"/>
                <a:gd name="T1" fmla="*/ 0 h 69"/>
                <a:gd name="T2" fmla="*/ 0 w 222"/>
                <a:gd name="T3" fmla="*/ 0 h 69"/>
                <a:gd name="T4" fmla="*/ 0 w 222"/>
                <a:gd name="T5" fmla="*/ 69 h 69"/>
                <a:gd name="T6" fmla="*/ 222 w 222"/>
                <a:gd name="T7" fmla="*/ 69 h 69"/>
                <a:gd name="T8" fmla="*/ 222 w 222"/>
                <a:gd name="T9" fmla="*/ 0 h 69"/>
                <a:gd name="T10" fmla="*/ 215 w 222"/>
                <a:gd name="T11" fmla="*/ 60 h 69"/>
                <a:gd name="T12" fmla="*/ 9 w 222"/>
                <a:gd name="T13" fmla="*/ 60 h 69"/>
                <a:gd name="T14" fmla="*/ 9 w 222"/>
                <a:gd name="T15" fmla="*/ 10 h 69"/>
                <a:gd name="T16" fmla="*/ 215 w 222"/>
                <a:gd name="T17" fmla="*/ 10 h 69"/>
                <a:gd name="T18" fmla="*/ 215 w 222"/>
                <a:gd name="T19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" h="69">
                  <a:moveTo>
                    <a:pt x="222" y="0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222" y="69"/>
                  </a:lnTo>
                  <a:lnTo>
                    <a:pt x="222" y="0"/>
                  </a:lnTo>
                  <a:close/>
                  <a:moveTo>
                    <a:pt x="215" y="60"/>
                  </a:moveTo>
                  <a:lnTo>
                    <a:pt x="9" y="60"/>
                  </a:lnTo>
                  <a:lnTo>
                    <a:pt x="9" y="10"/>
                  </a:lnTo>
                  <a:lnTo>
                    <a:pt x="215" y="10"/>
                  </a:lnTo>
                  <a:lnTo>
                    <a:pt x="21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1" name="Rectangle 46"/>
            <p:cNvSpPr>
              <a:spLocks noChangeArrowheads="1"/>
            </p:cNvSpPr>
            <p:nvPr/>
          </p:nvSpPr>
          <p:spPr bwMode="auto">
            <a:xfrm>
              <a:off x="2509838" y="2990850"/>
              <a:ext cx="179387" cy="14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2" name="Rectangle 47"/>
            <p:cNvSpPr>
              <a:spLocks noChangeArrowheads="1"/>
            </p:cNvSpPr>
            <p:nvPr/>
          </p:nvSpPr>
          <p:spPr bwMode="auto">
            <a:xfrm>
              <a:off x="2509838" y="2968625"/>
              <a:ext cx="179387" cy="14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3" name="Freeform 48"/>
            <p:cNvSpPr>
              <a:spLocks noEditPoints="1"/>
            </p:cNvSpPr>
            <p:nvPr/>
          </p:nvSpPr>
          <p:spPr bwMode="auto">
            <a:xfrm>
              <a:off x="2378075" y="2805113"/>
              <a:ext cx="352425" cy="106362"/>
            </a:xfrm>
            <a:custGeom>
              <a:avLst/>
              <a:gdLst>
                <a:gd name="T0" fmla="*/ 222 w 222"/>
                <a:gd name="T1" fmla="*/ 0 h 67"/>
                <a:gd name="T2" fmla="*/ 0 w 222"/>
                <a:gd name="T3" fmla="*/ 0 h 67"/>
                <a:gd name="T4" fmla="*/ 0 w 222"/>
                <a:gd name="T5" fmla="*/ 67 h 67"/>
                <a:gd name="T6" fmla="*/ 222 w 222"/>
                <a:gd name="T7" fmla="*/ 67 h 67"/>
                <a:gd name="T8" fmla="*/ 222 w 222"/>
                <a:gd name="T9" fmla="*/ 0 h 67"/>
                <a:gd name="T10" fmla="*/ 215 w 222"/>
                <a:gd name="T11" fmla="*/ 60 h 67"/>
                <a:gd name="T12" fmla="*/ 9 w 222"/>
                <a:gd name="T13" fmla="*/ 60 h 67"/>
                <a:gd name="T14" fmla="*/ 9 w 222"/>
                <a:gd name="T15" fmla="*/ 10 h 67"/>
                <a:gd name="T16" fmla="*/ 215 w 222"/>
                <a:gd name="T17" fmla="*/ 10 h 67"/>
                <a:gd name="T18" fmla="*/ 215 w 222"/>
                <a:gd name="T19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" h="67">
                  <a:moveTo>
                    <a:pt x="222" y="0"/>
                  </a:moveTo>
                  <a:lnTo>
                    <a:pt x="0" y="0"/>
                  </a:lnTo>
                  <a:lnTo>
                    <a:pt x="0" y="67"/>
                  </a:lnTo>
                  <a:lnTo>
                    <a:pt x="222" y="67"/>
                  </a:lnTo>
                  <a:lnTo>
                    <a:pt x="222" y="0"/>
                  </a:lnTo>
                  <a:close/>
                  <a:moveTo>
                    <a:pt x="215" y="60"/>
                  </a:moveTo>
                  <a:lnTo>
                    <a:pt x="9" y="60"/>
                  </a:lnTo>
                  <a:lnTo>
                    <a:pt x="9" y="10"/>
                  </a:lnTo>
                  <a:lnTo>
                    <a:pt x="215" y="10"/>
                  </a:lnTo>
                  <a:lnTo>
                    <a:pt x="21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4" name="Rectangle 49"/>
            <p:cNvSpPr>
              <a:spLocks noChangeArrowheads="1"/>
            </p:cNvSpPr>
            <p:nvPr/>
          </p:nvSpPr>
          <p:spPr bwMode="auto">
            <a:xfrm>
              <a:off x="2463800" y="2832100"/>
              <a:ext cx="15875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5" name="Rectangle 50"/>
            <p:cNvSpPr>
              <a:spLocks noChangeArrowheads="1"/>
            </p:cNvSpPr>
            <p:nvPr/>
          </p:nvSpPr>
          <p:spPr bwMode="auto">
            <a:xfrm>
              <a:off x="2438400" y="2832100"/>
              <a:ext cx="14287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6" name="Freeform 51"/>
            <p:cNvSpPr>
              <a:spLocks noEditPoints="1"/>
            </p:cNvSpPr>
            <p:nvPr/>
          </p:nvSpPr>
          <p:spPr bwMode="auto">
            <a:xfrm>
              <a:off x="2378075" y="3062288"/>
              <a:ext cx="352425" cy="109537"/>
            </a:xfrm>
            <a:custGeom>
              <a:avLst/>
              <a:gdLst>
                <a:gd name="T0" fmla="*/ 222 w 222"/>
                <a:gd name="T1" fmla="*/ 0 h 69"/>
                <a:gd name="T2" fmla="*/ 0 w 222"/>
                <a:gd name="T3" fmla="*/ 0 h 69"/>
                <a:gd name="T4" fmla="*/ 0 w 222"/>
                <a:gd name="T5" fmla="*/ 69 h 69"/>
                <a:gd name="T6" fmla="*/ 222 w 222"/>
                <a:gd name="T7" fmla="*/ 69 h 69"/>
                <a:gd name="T8" fmla="*/ 222 w 222"/>
                <a:gd name="T9" fmla="*/ 0 h 69"/>
                <a:gd name="T10" fmla="*/ 215 w 222"/>
                <a:gd name="T11" fmla="*/ 60 h 69"/>
                <a:gd name="T12" fmla="*/ 9 w 222"/>
                <a:gd name="T13" fmla="*/ 60 h 69"/>
                <a:gd name="T14" fmla="*/ 9 w 222"/>
                <a:gd name="T15" fmla="*/ 10 h 69"/>
                <a:gd name="T16" fmla="*/ 215 w 222"/>
                <a:gd name="T17" fmla="*/ 10 h 69"/>
                <a:gd name="T18" fmla="*/ 215 w 222"/>
                <a:gd name="T19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" h="69">
                  <a:moveTo>
                    <a:pt x="222" y="0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222" y="69"/>
                  </a:lnTo>
                  <a:lnTo>
                    <a:pt x="222" y="0"/>
                  </a:lnTo>
                  <a:close/>
                  <a:moveTo>
                    <a:pt x="215" y="60"/>
                  </a:moveTo>
                  <a:lnTo>
                    <a:pt x="9" y="60"/>
                  </a:lnTo>
                  <a:lnTo>
                    <a:pt x="9" y="10"/>
                  </a:lnTo>
                  <a:lnTo>
                    <a:pt x="215" y="10"/>
                  </a:lnTo>
                  <a:lnTo>
                    <a:pt x="21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7" name="Rectangle 52"/>
            <p:cNvSpPr>
              <a:spLocks noChangeArrowheads="1"/>
            </p:cNvSpPr>
            <p:nvPr/>
          </p:nvSpPr>
          <p:spPr bwMode="auto">
            <a:xfrm>
              <a:off x="2463800" y="3089275"/>
              <a:ext cx="15875" cy="555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8" name="Rectangle 53"/>
            <p:cNvSpPr>
              <a:spLocks noChangeArrowheads="1"/>
            </p:cNvSpPr>
            <p:nvPr/>
          </p:nvSpPr>
          <p:spPr bwMode="auto">
            <a:xfrm>
              <a:off x="2438400" y="3089275"/>
              <a:ext cx="14287" cy="555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19" name="Freeform 54"/>
            <p:cNvSpPr>
              <a:spLocks noEditPoints="1"/>
            </p:cNvSpPr>
            <p:nvPr/>
          </p:nvSpPr>
          <p:spPr bwMode="auto">
            <a:xfrm>
              <a:off x="2238375" y="2813050"/>
              <a:ext cx="109537" cy="358775"/>
            </a:xfrm>
            <a:custGeom>
              <a:avLst/>
              <a:gdLst>
                <a:gd name="T0" fmla="*/ 69 w 69"/>
                <a:gd name="T1" fmla="*/ 0 h 226"/>
                <a:gd name="T2" fmla="*/ 0 w 69"/>
                <a:gd name="T3" fmla="*/ 0 h 226"/>
                <a:gd name="T4" fmla="*/ 0 w 69"/>
                <a:gd name="T5" fmla="*/ 33 h 226"/>
                <a:gd name="T6" fmla="*/ 0 w 69"/>
                <a:gd name="T7" fmla="*/ 60 h 226"/>
                <a:gd name="T8" fmla="*/ 0 w 69"/>
                <a:gd name="T9" fmla="*/ 226 h 226"/>
                <a:gd name="T10" fmla="*/ 69 w 69"/>
                <a:gd name="T11" fmla="*/ 226 h 226"/>
                <a:gd name="T12" fmla="*/ 69 w 69"/>
                <a:gd name="T13" fmla="*/ 0 h 226"/>
                <a:gd name="T14" fmla="*/ 59 w 69"/>
                <a:gd name="T15" fmla="*/ 217 h 226"/>
                <a:gd name="T16" fmla="*/ 10 w 69"/>
                <a:gd name="T17" fmla="*/ 217 h 226"/>
                <a:gd name="T18" fmla="*/ 10 w 69"/>
                <a:gd name="T19" fmla="*/ 190 h 226"/>
                <a:gd name="T20" fmla="*/ 59 w 69"/>
                <a:gd name="T21" fmla="*/ 190 h 226"/>
                <a:gd name="T22" fmla="*/ 59 w 69"/>
                <a:gd name="T23" fmla="*/ 217 h 226"/>
                <a:gd name="T24" fmla="*/ 52 w 69"/>
                <a:gd name="T25" fmla="*/ 162 h 226"/>
                <a:gd name="T26" fmla="*/ 52 w 69"/>
                <a:gd name="T27" fmla="*/ 171 h 226"/>
                <a:gd name="T28" fmla="*/ 17 w 69"/>
                <a:gd name="T29" fmla="*/ 171 h 226"/>
                <a:gd name="T30" fmla="*/ 17 w 69"/>
                <a:gd name="T31" fmla="*/ 162 h 226"/>
                <a:gd name="T32" fmla="*/ 52 w 69"/>
                <a:gd name="T33" fmla="*/ 162 h 226"/>
                <a:gd name="T34" fmla="*/ 17 w 69"/>
                <a:gd name="T35" fmla="*/ 155 h 226"/>
                <a:gd name="T36" fmla="*/ 17 w 69"/>
                <a:gd name="T37" fmla="*/ 145 h 226"/>
                <a:gd name="T38" fmla="*/ 52 w 69"/>
                <a:gd name="T39" fmla="*/ 145 h 226"/>
                <a:gd name="T40" fmla="*/ 52 w 69"/>
                <a:gd name="T41" fmla="*/ 155 h 226"/>
                <a:gd name="T42" fmla="*/ 17 w 69"/>
                <a:gd name="T43" fmla="*/ 155 h 226"/>
                <a:gd name="T44" fmla="*/ 59 w 69"/>
                <a:gd name="T45" fmla="*/ 126 h 226"/>
                <a:gd name="T46" fmla="*/ 10 w 69"/>
                <a:gd name="T47" fmla="*/ 126 h 226"/>
                <a:gd name="T48" fmla="*/ 10 w 69"/>
                <a:gd name="T49" fmla="*/ 60 h 226"/>
                <a:gd name="T50" fmla="*/ 59 w 69"/>
                <a:gd name="T51" fmla="*/ 60 h 226"/>
                <a:gd name="T52" fmla="*/ 59 w 69"/>
                <a:gd name="T53" fmla="*/ 126 h 226"/>
                <a:gd name="T54" fmla="*/ 17 w 69"/>
                <a:gd name="T55" fmla="*/ 52 h 226"/>
                <a:gd name="T56" fmla="*/ 17 w 69"/>
                <a:gd name="T57" fmla="*/ 43 h 226"/>
                <a:gd name="T58" fmla="*/ 52 w 69"/>
                <a:gd name="T59" fmla="*/ 43 h 226"/>
                <a:gd name="T60" fmla="*/ 52 w 69"/>
                <a:gd name="T61" fmla="*/ 52 h 226"/>
                <a:gd name="T62" fmla="*/ 17 w 69"/>
                <a:gd name="T63" fmla="*/ 52 h 226"/>
                <a:gd name="T64" fmla="*/ 59 w 69"/>
                <a:gd name="T65" fmla="*/ 33 h 226"/>
                <a:gd name="T66" fmla="*/ 10 w 69"/>
                <a:gd name="T67" fmla="*/ 33 h 226"/>
                <a:gd name="T68" fmla="*/ 10 w 69"/>
                <a:gd name="T69" fmla="*/ 10 h 226"/>
                <a:gd name="T70" fmla="*/ 59 w 69"/>
                <a:gd name="T71" fmla="*/ 10 h 226"/>
                <a:gd name="T72" fmla="*/ 59 w 69"/>
                <a:gd name="T73" fmla="*/ 3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" h="226">
                  <a:moveTo>
                    <a:pt x="69" y="0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0" y="60"/>
                  </a:lnTo>
                  <a:lnTo>
                    <a:pt x="0" y="226"/>
                  </a:lnTo>
                  <a:lnTo>
                    <a:pt x="69" y="226"/>
                  </a:lnTo>
                  <a:lnTo>
                    <a:pt x="69" y="0"/>
                  </a:lnTo>
                  <a:close/>
                  <a:moveTo>
                    <a:pt x="59" y="217"/>
                  </a:moveTo>
                  <a:lnTo>
                    <a:pt x="10" y="217"/>
                  </a:lnTo>
                  <a:lnTo>
                    <a:pt x="10" y="190"/>
                  </a:lnTo>
                  <a:lnTo>
                    <a:pt x="59" y="190"/>
                  </a:lnTo>
                  <a:lnTo>
                    <a:pt x="59" y="217"/>
                  </a:lnTo>
                  <a:close/>
                  <a:moveTo>
                    <a:pt x="52" y="162"/>
                  </a:moveTo>
                  <a:lnTo>
                    <a:pt x="52" y="171"/>
                  </a:lnTo>
                  <a:lnTo>
                    <a:pt x="17" y="171"/>
                  </a:lnTo>
                  <a:lnTo>
                    <a:pt x="17" y="162"/>
                  </a:lnTo>
                  <a:lnTo>
                    <a:pt x="52" y="162"/>
                  </a:lnTo>
                  <a:close/>
                  <a:moveTo>
                    <a:pt x="17" y="155"/>
                  </a:moveTo>
                  <a:lnTo>
                    <a:pt x="17" y="145"/>
                  </a:lnTo>
                  <a:lnTo>
                    <a:pt x="52" y="145"/>
                  </a:lnTo>
                  <a:lnTo>
                    <a:pt x="52" y="155"/>
                  </a:lnTo>
                  <a:lnTo>
                    <a:pt x="17" y="155"/>
                  </a:lnTo>
                  <a:close/>
                  <a:moveTo>
                    <a:pt x="59" y="126"/>
                  </a:moveTo>
                  <a:lnTo>
                    <a:pt x="10" y="126"/>
                  </a:lnTo>
                  <a:lnTo>
                    <a:pt x="10" y="60"/>
                  </a:lnTo>
                  <a:lnTo>
                    <a:pt x="59" y="60"/>
                  </a:lnTo>
                  <a:lnTo>
                    <a:pt x="59" y="126"/>
                  </a:lnTo>
                  <a:close/>
                  <a:moveTo>
                    <a:pt x="17" y="52"/>
                  </a:moveTo>
                  <a:lnTo>
                    <a:pt x="17" y="43"/>
                  </a:lnTo>
                  <a:lnTo>
                    <a:pt x="52" y="43"/>
                  </a:lnTo>
                  <a:lnTo>
                    <a:pt x="52" y="52"/>
                  </a:lnTo>
                  <a:lnTo>
                    <a:pt x="17" y="52"/>
                  </a:lnTo>
                  <a:close/>
                  <a:moveTo>
                    <a:pt x="59" y="33"/>
                  </a:moveTo>
                  <a:lnTo>
                    <a:pt x="10" y="33"/>
                  </a:lnTo>
                  <a:lnTo>
                    <a:pt x="10" y="10"/>
                  </a:lnTo>
                  <a:lnTo>
                    <a:pt x="59" y="10"/>
                  </a:lnTo>
                  <a:lnTo>
                    <a:pt x="5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0" name="Freeform 55"/>
            <p:cNvSpPr>
              <a:spLocks noEditPoints="1"/>
            </p:cNvSpPr>
            <p:nvPr/>
          </p:nvSpPr>
          <p:spPr bwMode="auto">
            <a:xfrm>
              <a:off x="1120775" y="3065463"/>
              <a:ext cx="355600" cy="109537"/>
            </a:xfrm>
            <a:custGeom>
              <a:avLst/>
              <a:gdLst>
                <a:gd name="T0" fmla="*/ 224 w 224"/>
                <a:gd name="T1" fmla="*/ 0 h 69"/>
                <a:gd name="T2" fmla="*/ 0 w 224"/>
                <a:gd name="T3" fmla="*/ 0 h 69"/>
                <a:gd name="T4" fmla="*/ 0 w 224"/>
                <a:gd name="T5" fmla="*/ 69 h 69"/>
                <a:gd name="T6" fmla="*/ 224 w 224"/>
                <a:gd name="T7" fmla="*/ 69 h 69"/>
                <a:gd name="T8" fmla="*/ 224 w 224"/>
                <a:gd name="T9" fmla="*/ 0 h 69"/>
                <a:gd name="T10" fmla="*/ 134 w 224"/>
                <a:gd name="T11" fmla="*/ 60 h 69"/>
                <a:gd name="T12" fmla="*/ 9 w 224"/>
                <a:gd name="T13" fmla="*/ 60 h 69"/>
                <a:gd name="T14" fmla="*/ 9 w 224"/>
                <a:gd name="T15" fmla="*/ 10 h 69"/>
                <a:gd name="T16" fmla="*/ 134 w 224"/>
                <a:gd name="T17" fmla="*/ 10 h 69"/>
                <a:gd name="T18" fmla="*/ 134 w 224"/>
                <a:gd name="T19" fmla="*/ 60 h 69"/>
                <a:gd name="T20" fmla="*/ 160 w 224"/>
                <a:gd name="T21" fmla="*/ 50 h 69"/>
                <a:gd name="T22" fmla="*/ 151 w 224"/>
                <a:gd name="T23" fmla="*/ 50 h 69"/>
                <a:gd name="T24" fmla="*/ 151 w 224"/>
                <a:gd name="T25" fmla="*/ 17 h 69"/>
                <a:gd name="T26" fmla="*/ 160 w 224"/>
                <a:gd name="T27" fmla="*/ 17 h 69"/>
                <a:gd name="T28" fmla="*/ 160 w 224"/>
                <a:gd name="T29" fmla="*/ 50 h 69"/>
                <a:gd name="T30" fmla="*/ 177 w 224"/>
                <a:gd name="T31" fmla="*/ 50 h 69"/>
                <a:gd name="T32" fmla="*/ 167 w 224"/>
                <a:gd name="T33" fmla="*/ 50 h 69"/>
                <a:gd name="T34" fmla="*/ 167 w 224"/>
                <a:gd name="T35" fmla="*/ 17 h 69"/>
                <a:gd name="T36" fmla="*/ 177 w 224"/>
                <a:gd name="T37" fmla="*/ 17 h 69"/>
                <a:gd name="T38" fmla="*/ 177 w 224"/>
                <a:gd name="T39" fmla="*/ 50 h 69"/>
                <a:gd name="T40" fmla="*/ 177 w 224"/>
                <a:gd name="T41" fmla="*/ 50 h 69"/>
                <a:gd name="T42" fmla="*/ 215 w 224"/>
                <a:gd name="T43" fmla="*/ 60 h 69"/>
                <a:gd name="T44" fmla="*/ 189 w 224"/>
                <a:gd name="T45" fmla="*/ 60 h 69"/>
                <a:gd name="T46" fmla="*/ 189 w 224"/>
                <a:gd name="T47" fmla="*/ 10 h 69"/>
                <a:gd name="T48" fmla="*/ 215 w 224"/>
                <a:gd name="T49" fmla="*/ 10 h 69"/>
                <a:gd name="T50" fmla="*/ 215 w 224"/>
                <a:gd name="T51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69">
                  <a:moveTo>
                    <a:pt x="224" y="0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224" y="69"/>
                  </a:lnTo>
                  <a:lnTo>
                    <a:pt x="224" y="0"/>
                  </a:lnTo>
                  <a:close/>
                  <a:moveTo>
                    <a:pt x="134" y="60"/>
                  </a:moveTo>
                  <a:lnTo>
                    <a:pt x="9" y="60"/>
                  </a:lnTo>
                  <a:lnTo>
                    <a:pt x="9" y="10"/>
                  </a:lnTo>
                  <a:lnTo>
                    <a:pt x="134" y="10"/>
                  </a:lnTo>
                  <a:lnTo>
                    <a:pt x="134" y="60"/>
                  </a:lnTo>
                  <a:close/>
                  <a:moveTo>
                    <a:pt x="160" y="50"/>
                  </a:moveTo>
                  <a:lnTo>
                    <a:pt x="151" y="50"/>
                  </a:lnTo>
                  <a:lnTo>
                    <a:pt x="151" y="17"/>
                  </a:lnTo>
                  <a:lnTo>
                    <a:pt x="160" y="17"/>
                  </a:lnTo>
                  <a:lnTo>
                    <a:pt x="160" y="50"/>
                  </a:lnTo>
                  <a:close/>
                  <a:moveTo>
                    <a:pt x="177" y="50"/>
                  </a:moveTo>
                  <a:lnTo>
                    <a:pt x="167" y="50"/>
                  </a:lnTo>
                  <a:lnTo>
                    <a:pt x="167" y="17"/>
                  </a:lnTo>
                  <a:lnTo>
                    <a:pt x="177" y="17"/>
                  </a:lnTo>
                  <a:lnTo>
                    <a:pt x="177" y="50"/>
                  </a:lnTo>
                  <a:lnTo>
                    <a:pt x="177" y="50"/>
                  </a:lnTo>
                  <a:close/>
                  <a:moveTo>
                    <a:pt x="215" y="60"/>
                  </a:moveTo>
                  <a:lnTo>
                    <a:pt x="189" y="60"/>
                  </a:lnTo>
                  <a:lnTo>
                    <a:pt x="189" y="10"/>
                  </a:lnTo>
                  <a:lnTo>
                    <a:pt x="215" y="10"/>
                  </a:lnTo>
                  <a:lnTo>
                    <a:pt x="21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1" name="Freeform 56"/>
            <p:cNvSpPr>
              <a:spLocks noEditPoints="1"/>
            </p:cNvSpPr>
            <p:nvPr/>
          </p:nvSpPr>
          <p:spPr bwMode="auto">
            <a:xfrm>
              <a:off x="1120775" y="2933700"/>
              <a:ext cx="355600" cy="109537"/>
            </a:xfrm>
            <a:custGeom>
              <a:avLst/>
              <a:gdLst>
                <a:gd name="T0" fmla="*/ 25 w 95"/>
                <a:gd name="T1" fmla="*/ 29 h 29"/>
                <a:gd name="T2" fmla="*/ 95 w 95"/>
                <a:gd name="T3" fmla="*/ 29 h 29"/>
                <a:gd name="T4" fmla="*/ 95 w 95"/>
                <a:gd name="T5" fmla="*/ 0 h 29"/>
                <a:gd name="T6" fmla="*/ 0 w 95"/>
                <a:gd name="T7" fmla="*/ 0 h 29"/>
                <a:gd name="T8" fmla="*/ 0 w 95"/>
                <a:gd name="T9" fmla="*/ 29 h 29"/>
                <a:gd name="T10" fmla="*/ 14 w 95"/>
                <a:gd name="T11" fmla="*/ 29 h 29"/>
                <a:gd name="T12" fmla="*/ 25 w 95"/>
                <a:gd name="T13" fmla="*/ 29 h 29"/>
                <a:gd name="T14" fmla="*/ 80 w 95"/>
                <a:gd name="T15" fmla="*/ 4 h 29"/>
                <a:gd name="T16" fmla="*/ 91 w 95"/>
                <a:gd name="T17" fmla="*/ 4 h 29"/>
                <a:gd name="T18" fmla="*/ 91 w 95"/>
                <a:gd name="T19" fmla="*/ 25 h 29"/>
                <a:gd name="T20" fmla="*/ 80 w 95"/>
                <a:gd name="T21" fmla="*/ 25 h 29"/>
                <a:gd name="T22" fmla="*/ 80 w 95"/>
                <a:gd name="T23" fmla="*/ 4 h 29"/>
                <a:gd name="T24" fmla="*/ 68 w 95"/>
                <a:gd name="T25" fmla="*/ 7 h 29"/>
                <a:gd name="T26" fmla="*/ 72 w 95"/>
                <a:gd name="T27" fmla="*/ 7 h 29"/>
                <a:gd name="T28" fmla="*/ 72 w 95"/>
                <a:gd name="T29" fmla="*/ 22 h 29"/>
                <a:gd name="T30" fmla="*/ 68 w 95"/>
                <a:gd name="T31" fmla="*/ 22 h 29"/>
                <a:gd name="T32" fmla="*/ 68 w 95"/>
                <a:gd name="T33" fmla="*/ 7 h 29"/>
                <a:gd name="T34" fmla="*/ 61 w 95"/>
                <a:gd name="T35" fmla="*/ 7 h 29"/>
                <a:gd name="T36" fmla="*/ 65 w 95"/>
                <a:gd name="T37" fmla="*/ 7 h 29"/>
                <a:gd name="T38" fmla="*/ 65 w 95"/>
                <a:gd name="T39" fmla="*/ 22 h 29"/>
                <a:gd name="T40" fmla="*/ 61 w 95"/>
                <a:gd name="T41" fmla="*/ 22 h 29"/>
                <a:gd name="T42" fmla="*/ 61 w 95"/>
                <a:gd name="T43" fmla="*/ 7 h 29"/>
                <a:gd name="T44" fmla="*/ 25 w 95"/>
                <a:gd name="T45" fmla="*/ 4 h 29"/>
                <a:gd name="T46" fmla="*/ 53 w 95"/>
                <a:gd name="T47" fmla="*/ 4 h 29"/>
                <a:gd name="T48" fmla="*/ 53 w 95"/>
                <a:gd name="T49" fmla="*/ 25 h 29"/>
                <a:gd name="T50" fmla="*/ 25 w 95"/>
                <a:gd name="T51" fmla="*/ 25 h 29"/>
                <a:gd name="T52" fmla="*/ 25 w 95"/>
                <a:gd name="T53" fmla="*/ 4 h 29"/>
                <a:gd name="T54" fmla="*/ 18 w 95"/>
                <a:gd name="T55" fmla="*/ 7 h 29"/>
                <a:gd name="T56" fmla="*/ 22 w 95"/>
                <a:gd name="T57" fmla="*/ 7 h 29"/>
                <a:gd name="T58" fmla="*/ 22 w 95"/>
                <a:gd name="T59" fmla="*/ 22 h 29"/>
                <a:gd name="T60" fmla="*/ 18 w 95"/>
                <a:gd name="T61" fmla="*/ 22 h 29"/>
                <a:gd name="T62" fmla="*/ 18 w 95"/>
                <a:gd name="T63" fmla="*/ 7 h 29"/>
                <a:gd name="T64" fmla="*/ 4 w 95"/>
                <a:gd name="T65" fmla="*/ 4 h 29"/>
                <a:gd name="T66" fmla="*/ 14 w 95"/>
                <a:gd name="T67" fmla="*/ 4 h 29"/>
                <a:gd name="T68" fmla="*/ 14 w 95"/>
                <a:gd name="T69" fmla="*/ 25 h 29"/>
                <a:gd name="T70" fmla="*/ 4 w 95"/>
                <a:gd name="T71" fmla="*/ 25 h 29"/>
                <a:gd name="T72" fmla="*/ 4 w 95"/>
                <a:gd name="T73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29">
                  <a:moveTo>
                    <a:pt x="25" y="29"/>
                  </a:moveTo>
                  <a:cubicBezTo>
                    <a:pt x="95" y="29"/>
                    <a:pt x="95" y="29"/>
                    <a:pt x="95" y="29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25" y="29"/>
                    <a:pt x="25" y="29"/>
                  </a:cubicBezTo>
                  <a:close/>
                  <a:moveTo>
                    <a:pt x="80" y="4"/>
                  </a:moveTo>
                  <a:cubicBezTo>
                    <a:pt x="91" y="4"/>
                    <a:pt x="91" y="4"/>
                    <a:pt x="91" y="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0" y="25"/>
                    <a:pt x="80" y="25"/>
                    <a:pt x="80" y="25"/>
                  </a:cubicBezTo>
                  <a:lnTo>
                    <a:pt x="80" y="4"/>
                  </a:lnTo>
                  <a:close/>
                  <a:moveTo>
                    <a:pt x="68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68" y="22"/>
                    <a:pt x="68" y="22"/>
                    <a:pt x="68" y="22"/>
                  </a:cubicBezTo>
                  <a:lnTo>
                    <a:pt x="68" y="7"/>
                  </a:lnTo>
                  <a:close/>
                  <a:moveTo>
                    <a:pt x="61" y="7"/>
                  </a:moveTo>
                  <a:cubicBezTo>
                    <a:pt x="65" y="7"/>
                    <a:pt x="65" y="7"/>
                    <a:pt x="65" y="7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1" y="22"/>
                    <a:pt x="61" y="22"/>
                    <a:pt x="61" y="22"/>
                  </a:cubicBezTo>
                  <a:lnTo>
                    <a:pt x="61" y="7"/>
                  </a:lnTo>
                  <a:close/>
                  <a:moveTo>
                    <a:pt x="25" y="4"/>
                  </a:moveTo>
                  <a:cubicBezTo>
                    <a:pt x="53" y="4"/>
                    <a:pt x="53" y="4"/>
                    <a:pt x="53" y="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25" y="25"/>
                    <a:pt x="25" y="25"/>
                    <a:pt x="25" y="25"/>
                  </a:cubicBezTo>
                  <a:lnTo>
                    <a:pt x="25" y="4"/>
                  </a:lnTo>
                  <a:close/>
                  <a:moveTo>
                    <a:pt x="18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8" y="22"/>
                    <a:pt x="18" y="22"/>
                    <a:pt x="18" y="22"/>
                  </a:cubicBezTo>
                  <a:lnTo>
                    <a:pt x="18" y="7"/>
                  </a:lnTo>
                  <a:close/>
                  <a:moveTo>
                    <a:pt x="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4" y="25"/>
                    <a:pt x="4" y="25"/>
                    <a:pt x="4" y="25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2" name="Freeform 57"/>
            <p:cNvSpPr>
              <a:spLocks noEditPoints="1"/>
            </p:cNvSpPr>
            <p:nvPr/>
          </p:nvSpPr>
          <p:spPr bwMode="auto">
            <a:xfrm>
              <a:off x="1120775" y="2676525"/>
              <a:ext cx="355600" cy="109537"/>
            </a:xfrm>
            <a:custGeom>
              <a:avLst/>
              <a:gdLst>
                <a:gd name="T0" fmla="*/ 224 w 224"/>
                <a:gd name="T1" fmla="*/ 0 h 69"/>
                <a:gd name="T2" fmla="*/ 0 w 224"/>
                <a:gd name="T3" fmla="*/ 0 h 69"/>
                <a:gd name="T4" fmla="*/ 0 w 224"/>
                <a:gd name="T5" fmla="*/ 69 h 69"/>
                <a:gd name="T6" fmla="*/ 224 w 224"/>
                <a:gd name="T7" fmla="*/ 69 h 69"/>
                <a:gd name="T8" fmla="*/ 224 w 224"/>
                <a:gd name="T9" fmla="*/ 0 h 69"/>
                <a:gd name="T10" fmla="*/ 215 w 224"/>
                <a:gd name="T11" fmla="*/ 60 h 69"/>
                <a:gd name="T12" fmla="*/ 9 w 224"/>
                <a:gd name="T13" fmla="*/ 60 h 69"/>
                <a:gd name="T14" fmla="*/ 9 w 224"/>
                <a:gd name="T15" fmla="*/ 10 h 69"/>
                <a:gd name="T16" fmla="*/ 215 w 224"/>
                <a:gd name="T17" fmla="*/ 10 h 69"/>
                <a:gd name="T18" fmla="*/ 215 w 224"/>
                <a:gd name="T19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69">
                  <a:moveTo>
                    <a:pt x="224" y="0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224" y="69"/>
                  </a:lnTo>
                  <a:lnTo>
                    <a:pt x="224" y="0"/>
                  </a:lnTo>
                  <a:close/>
                  <a:moveTo>
                    <a:pt x="215" y="60"/>
                  </a:moveTo>
                  <a:lnTo>
                    <a:pt x="9" y="60"/>
                  </a:lnTo>
                  <a:lnTo>
                    <a:pt x="9" y="10"/>
                  </a:lnTo>
                  <a:lnTo>
                    <a:pt x="215" y="10"/>
                  </a:lnTo>
                  <a:lnTo>
                    <a:pt x="21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3" name="Rectangle 58"/>
            <p:cNvSpPr>
              <a:spLocks noChangeArrowheads="1"/>
            </p:cNvSpPr>
            <p:nvPr/>
          </p:nvSpPr>
          <p:spPr bwMode="auto">
            <a:xfrm>
              <a:off x="1165225" y="2711450"/>
              <a:ext cx="179387" cy="14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4" name="Rectangle 59"/>
            <p:cNvSpPr>
              <a:spLocks noChangeArrowheads="1"/>
            </p:cNvSpPr>
            <p:nvPr/>
          </p:nvSpPr>
          <p:spPr bwMode="auto">
            <a:xfrm>
              <a:off x="1162050" y="2738438"/>
              <a:ext cx="179387" cy="14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5" name="Freeform 60"/>
            <p:cNvSpPr>
              <a:spLocks noEditPoints="1"/>
            </p:cNvSpPr>
            <p:nvPr/>
          </p:nvSpPr>
          <p:spPr bwMode="auto">
            <a:xfrm>
              <a:off x="1120775" y="2805113"/>
              <a:ext cx="355600" cy="109537"/>
            </a:xfrm>
            <a:custGeom>
              <a:avLst/>
              <a:gdLst>
                <a:gd name="T0" fmla="*/ 224 w 224"/>
                <a:gd name="T1" fmla="*/ 0 h 69"/>
                <a:gd name="T2" fmla="*/ 0 w 224"/>
                <a:gd name="T3" fmla="*/ 0 h 69"/>
                <a:gd name="T4" fmla="*/ 0 w 224"/>
                <a:gd name="T5" fmla="*/ 69 h 69"/>
                <a:gd name="T6" fmla="*/ 224 w 224"/>
                <a:gd name="T7" fmla="*/ 69 h 69"/>
                <a:gd name="T8" fmla="*/ 224 w 224"/>
                <a:gd name="T9" fmla="*/ 0 h 69"/>
                <a:gd name="T10" fmla="*/ 215 w 224"/>
                <a:gd name="T11" fmla="*/ 60 h 69"/>
                <a:gd name="T12" fmla="*/ 9 w 224"/>
                <a:gd name="T13" fmla="*/ 60 h 69"/>
                <a:gd name="T14" fmla="*/ 9 w 224"/>
                <a:gd name="T15" fmla="*/ 10 h 69"/>
                <a:gd name="T16" fmla="*/ 215 w 224"/>
                <a:gd name="T17" fmla="*/ 10 h 69"/>
                <a:gd name="T18" fmla="*/ 215 w 224"/>
                <a:gd name="T19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69">
                  <a:moveTo>
                    <a:pt x="224" y="0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224" y="69"/>
                  </a:lnTo>
                  <a:lnTo>
                    <a:pt x="224" y="0"/>
                  </a:lnTo>
                  <a:close/>
                  <a:moveTo>
                    <a:pt x="215" y="60"/>
                  </a:moveTo>
                  <a:lnTo>
                    <a:pt x="9" y="60"/>
                  </a:lnTo>
                  <a:lnTo>
                    <a:pt x="9" y="10"/>
                  </a:lnTo>
                  <a:lnTo>
                    <a:pt x="215" y="10"/>
                  </a:lnTo>
                  <a:lnTo>
                    <a:pt x="21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6" name="Rectangle 61"/>
            <p:cNvSpPr>
              <a:spLocks noChangeArrowheads="1"/>
            </p:cNvSpPr>
            <p:nvPr/>
          </p:nvSpPr>
          <p:spPr bwMode="auto">
            <a:xfrm>
              <a:off x="1371600" y="2832100"/>
              <a:ext cx="14287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7" name="Rectangle 62"/>
            <p:cNvSpPr>
              <a:spLocks noChangeArrowheads="1"/>
            </p:cNvSpPr>
            <p:nvPr/>
          </p:nvSpPr>
          <p:spPr bwMode="auto">
            <a:xfrm>
              <a:off x="1401763" y="2832100"/>
              <a:ext cx="14287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8" name="Freeform 63"/>
            <p:cNvSpPr>
              <a:spLocks noEditPoints="1"/>
            </p:cNvSpPr>
            <p:nvPr/>
          </p:nvSpPr>
          <p:spPr bwMode="auto">
            <a:xfrm>
              <a:off x="1120775" y="2544763"/>
              <a:ext cx="355600" cy="109537"/>
            </a:xfrm>
            <a:custGeom>
              <a:avLst/>
              <a:gdLst>
                <a:gd name="T0" fmla="*/ 95 w 95"/>
                <a:gd name="T1" fmla="*/ 0 h 29"/>
                <a:gd name="T2" fmla="*/ 0 w 95"/>
                <a:gd name="T3" fmla="*/ 0 h 29"/>
                <a:gd name="T4" fmla="*/ 0 w 95"/>
                <a:gd name="T5" fmla="*/ 29 h 29"/>
                <a:gd name="T6" fmla="*/ 95 w 95"/>
                <a:gd name="T7" fmla="*/ 29 h 29"/>
                <a:gd name="T8" fmla="*/ 95 w 95"/>
                <a:gd name="T9" fmla="*/ 0 h 29"/>
                <a:gd name="T10" fmla="*/ 91 w 95"/>
                <a:gd name="T11" fmla="*/ 25 h 29"/>
                <a:gd name="T12" fmla="*/ 4 w 95"/>
                <a:gd name="T13" fmla="*/ 25 h 29"/>
                <a:gd name="T14" fmla="*/ 4 w 95"/>
                <a:gd name="T15" fmla="*/ 4 h 29"/>
                <a:gd name="T16" fmla="*/ 91 w 95"/>
                <a:gd name="T17" fmla="*/ 4 h 29"/>
                <a:gd name="T18" fmla="*/ 91 w 95"/>
                <a:gd name="T19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29">
                  <a:moveTo>
                    <a:pt x="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5" y="29"/>
                    <a:pt x="95" y="0"/>
                    <a:pt x="95" y="0"/>
                  </a:cubicBezTo>
                  <a:close/>
                  <a:moveTo>
                    <a:pt x="91" y="2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91" y="4"/>
                    <a:pt x="91" y="4"/>
                    <a:pt x="91" y="4"/>
                  </a:cubicBezTo>
                  <a:lnTo>
                    <a:pt x="9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29" name="Rectangle 64"/>
            <p:cNvSpPr>
              <a:spLocks noChangeArrowheads="1"/>
            </p:cNvSpPr>
            <p:nvPr/>
          </p:nvSpPr>
          <p:spPr bwMode="auto">
            <a:xfrm>
              <a:off x="1371600" y="2571750"/>
              <a:ext cx="14287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0" name="Rectangle 65"/>
            <p:cNvSpPr>
              <a:spLocks noChangeArrowheads="1"/>
            </p:cNvSpPr>
            <p:nvPr/>
          </p:nvSpPr>
          <p:spPr bwMode="auto">
            <a:xfrm>
              <a:off x="1401763" y="2571750"/>
              <a:ext cx="14287" cy="57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1" name="Freeform 66"/>
            <p:cNvSpPr>
              <a:spLocks/>
            </p:cNvSpPr>
            <p:nvPr/>
          </p:nvSpPr>
          <p:spPr bwMode="auto">
            <a:xfrm>
              <a:off x="1552575" y="2563813"/>
              <a:ext cx="509587" cy="608012"/>
            </a:xfrm>
            <a:custGeom>
              <a:avLst/>
              <a:gdLst>
                <a:gd name="T0" fmla="*/ 119 w 136"/>
                <a:gd name="T1" fmla="*/ 146 h 161"/>
                <a:gd name="T2" fmla="*/ 103 w 136"/>
                <a:gd name="T3" fmla="*/ 146 h 161"/>
                <a:gd name="T4" fmla="*/ 103 w 136"/>
                <a:gd name="T5" fmla="*/ 138 h 161"/>
                <a:gd name="T6" fmla="*/ 83 w 136"/>
                <a:gd name="T7" fmla="*/ 138 h 161"/>
                <a:gd name="T8" fmla="*/ 83 w 136"/>
                <a:gd name="T9" fmla="*/ 146 h 161"/>
                <a:gd name="T10" fmla="*/ 17 w 136"/>
                <a:gd name="T11" fmla="*/ 146 h 161"/>
                <a:gd name="T12" fmla="*/ 30 w 136"/>
                <a:gd name="T13" fmla="*/ 20 h 161"/>
                <a:gd name="T14" fmla="*/ 68 w 136"/>
                <a:gd name="T15" fmla="*/ 10 h 161"/>
                <a:gd name="T16" fmla="*/ 90 w 136"/>
                <a:gd name="T17" fmla="*/ 32 h 161"/>
                <a:gd name="T18" fmla="*/ 81 w 136"/>
                <a:gd name="T19" fmla="*/ 33 h 161"/>
                <a:gd name="T20" fmla="*/ 82 w 136"/>
                <a:gd name="T21" fmla="*/ 47 h 161"/>
                <a:gd name="T22" fmla="*/ 68 w 136"/>
                <a:gd name="T23" fmla="*/ 48 h 161"/>
                <a:gd name="T24" fmla="*/ 60 w 136"/>
                <a:gd name="T25" fmla="*/ 92 h 161"/>
                <a:gd name="T26" fmla="*/ 136 w 136"/>
                <a:gd name="T27" fmla="*/ 85 h 161"/>
                <a:gd name="T28" fmla="*/ 120 w 136"/>
                <a:gd name="T29" fmla="*/ 43 h 161"/>
                <a:gd name="T30" fmla="*/ 108 w 136"/>
                <a:gd name="T31" fmla="*/ 44 h 161"/>
                <a:gd name="T32" fmla="*/ 107 w 136"/>
                <a:gd name="T33" fmla="*/ 30 h 161"/>
                <a:gd name="T34" fmla="*/ 96 w 136"/>
                <a:gd name="T35" fmla="*/ 31 h 161"/>
                <a:gd name="T36" fmla="*/ 69 w 136"/>
                <a:gd name="T37" fmla="*/ 4 h 161"/>
                <a:gd name="T38" fmla="*/ 26 w 136"/>
                <a:gd name="T39" fmla="*/ 16 h 161"/>
                <a:gd name="T40" fmla="*/ 11 w 136"/>
                <a:gd name="T41" fmla="*/ 146 h 161"/>
                <a:gd name="T42" fmla="*/ 0 w 136"/>
                <a:gd name="T43" fmla="*/ 146 h 161"/>
                <a:gd name="T44" fmla="*/ 0 w 136"/>
                <a:gd name="T45" fmla="*/ 161 h 161"/>
                <a:gd name="T46" fmla="*/ 119 w 136"/>
                <a:gd name="T47" fmla="*/ 161 h 161"/>
                <a:gd name="T48" fmla="*/ 119 w 136"/>
                <a:gd name="T49" fmla="*/ 146 h 161"/>
                <a:gd name="T50" fmla="*/ 119 w 136"/>
                <a:gd name="T51" fmla="*/ 14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6" h="161">
                  <a:moveTo>
                    <a:pt x="119" y="146"/>
                  </a:moveTo>
                  <a:cubicBezTo>
                    <a:pt x="103" y="146"/>
                    <a:pt x="103" y="146"/>
                    <a:pt x="103" y="146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17" y="146"/>
                    <a:pt x="17" y="146"/>
                    <a:pt x="17" y="146"/>
                  </a:cubicBezTo>
                  <a:cubicBezTo>
                    <a:pt x="15" y="115"/>
                    <a:pt x="10" y="39"/>
                    <a:pt x="30" y="20"/>
                  </a:cubicBezTo>
                  <a:cubicBezTo>
                    <a:pt x="41" y="10"/>
                    <a:pt x="55" y="6"/>
                    <a:pt x="68" y="10"/>
                  </a:cubicBezTo>
                  <a:cubicBezTo>
                    <a:pt x="78" y="14"/>
                    <a:pt x="87" y="22"/>
                    <a:pt x="90" y="32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3" y="19"/>
                    <a:pt x="82" y="9"/>
                    <a:pt x="69" y="4"/>
                  </a:cubicBezTo>
                  <a:cubicBezTo>
                    <a:pt x="54" y="0"/>
                    <a:pt x="39" y="4"/>
                    <a:pt x="26" y="16"/>
                  </a:cubicBezTo>
                  <a:cubicBezTo>
                    <a:pt x="4" y="37"/>
                    <a:pt x="8" y="113"/>
                    <a:pt x="11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6"/>
                    <a:pt x="119" y="146"/>
                    <a:pt x="119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  <p:sp>
          <p:nvSpPr>
            <p:cNvPr id="32" name="Freeform 67"/>
            <p:cNvSpPr>
              <a:spLocks/>
            </p:cNvSpPr>
            <p:nvPr/>
          </p:nvSpPr>
          <p:spPr bwMode="auto">
            <a:xfrm>
              <a:off x="1878013" y="2903538"/>
              <a:ext cx="90487" cy="49212"/>
            </a:xfrm>
            <a:custGeom>
              <a:avLst/>
              <a:gdLst>
                <a:gd name="T0" fmla="*/ 13 w 24"/>
                <a:gd name="T1" fmla="*/ 13 h 13"/>
                <a:gd name="T2" fmla="*/ 23 w 24"/>
                <a:gd name="T3" fmla="*/ 0 h 13"/>
                <a:gd name="T4" fmla="*/ 0 w 24"/>
                <a:gd name="T5" fmla="*/ 2 h 13"/>
                <a:gd name="T6" fmla="*/ 13 w 2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3">
                  <a:moveTo>
                    <a:pt x="13" y="13"/>
                  </a:moveTo>
                  <a:cubicBezTo>
                    <a:pt x="19" y="12"/>
                    <a:pt x="24" y="6"/>
                    <a:pt x="23" y="0"/>
                  </a:cubicBezTo>
                  <a:cubicBezTo>
                    <a:pt x="16" y="1"/>
                    <a:pt x="11" y="1"/>
                    <a:pt x="0" y="2"/>
                  </a:cubicBezTo>
                  <a:cubicBezTo>
                    <a:pt x="1" y="9"/>
                    <a:pt x="6" y="13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980841" y="3713744"/>
            <a:ext cx="504190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JAVA | IDE  | TOOLS | VIRTUAL MACHINE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1064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28145411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>
          <a:defRPr sz="2800" dirty="0">
            <a:solidFill>
              <a:srgbClr val="333333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110000"/>
          </a:lnSpc>
          <a:defRPr sz="2800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8730</TotalTime>
  <Words>2506</Words>
  <Application>Microsoft Macintosh PowerPoint</Application>
  <PresentationFormat>宽屏</PresentationFormat>
  <Paragraphs>387</Paragraphs>
  <Slides>64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等线</vt:lpstr>
      <vt:lpstr>宋体</vt:lpstr>
      <vt:lpstr>Microsoft YaHei</vt:lpstr>
      <vt:lpstr>Microsoft YaHei</vt:lpstr>
      <vt:lpstr>新細明體</vt:lpstr>
      <vt:lpstr>Arial</vt:lpstr>
      <vt:lpstr>Calibri</vt:lpstr>
      <vt:lpstr>Consolas</vt:lpstr>
      <vt:lpstr>Courier New</vt:lpstr>
      <vt:lpstr>Office 主题​​</vt:lpstr>
      <vt:lpstr>移动应用开发</vt:lpstr>
      <vt:lpstr>Android系统架构</vt:lpstr>
      <vt:lpstr>Linux内核层 </vt:lpstr>
      <vt:lpstr>系统运行库层 </vt:lpstr>
      <vt:lpstr>PowerPoint 演示文稿</vt:lpstr>
      <vt:lpstr>PowerPoint 演示文稿</vt:lpstr>
      <vt:lpstr>Android不是Linux</vt:lpstr>
      <vt:lpstr>PowerPoint 演示文稿</vt:lpstr>
      <vt:lpstr>PowerPoint 演示文稿</vt:lpstr>
      <vt:lpstr>开发环境</vt:lpstr>
      <vt:lpstr>Android Studio</vt:lpstr>
      <vt:lpstr>搭建开发环境</vt:lpstr>
      <vt:lpstr>安装的过程</vt:lpstr>
      <vt:lpstr>首次启动——选择标准配置</vt:lpstr>
      <vt:lpstr>语言</vt:lpstr>
      <vt:lpstr>创建项目</vt:lpstr>
      <vt:lpstr>创建Android项目</vt:lpstr>
      <vt:lpstr>创建Android项目</vt:lpstr>
      <vt:lpstr>活动</vt:lpstr>
      <vt:lpstr>布局文件</vt:lpstr>
      <vt:lpstr>创建模拟器</vt:lpstr>
      <vt:lpstr>Android studio 3.5</vt:lpstr>
      <vt:lpstr>首次运行</vt:lpstr>
      <vt:lpstr>创建Android项目</vt:lpstr>
      <vt:lpstr>AndroidManifest.xml</vt:lpstr>
      <vt:lpstr>R.java文件</vt:lpstr>
      <vt:lpstr>MainActivity.java</vt:lpstr>
      <vt:lpstr>activity_main.xml</vt:lpstr>
      <vt:lpstr>项目构建工具 - Gradle</vt:lpstr>
      <vt:lpstr>模块 Gradle</vt:lpstr>
      <vt:lpstr>Gradle 脚本</vt:lpstr>
      <vt:lpstr>运行环境 - SDK</vt:lpstr>
      <vt:lpstr>运行环境 - 模拟器</vt:lpstr>
      <vt:lpstr>第三方模拟器</vt:lpstr>
      <vt:lpstr>Genymotion</vt:lpstr>
      <vt:lpstr>网易mumu</vt:lpstr>
      <vt:lpstr>任务管理</vt:lpstr>
      <vt:lpstr>日志工具</vt:lpstr>
      <vt:lpstr>android.util.Log</vt:lpstr>
      <vt:lpstr>设置过滤器</vt:lpstr>
      <vt:lpstr>查看日志</vt:lpstr>
      <vt:lpstr>权限管理</vt:lpstr>
      <vt:lpstr>权限问题</vt:lpstr>
      <vt:lpstr>运行时权限</vt:lpstr>
      <vt:lpstr>危险权限 - 1</vt:lpstr>
      <vt:lpstr>危险权限 - 2</vt:lpstr>
      <vt:lpstr>运行时申请权限</vt:lpstr>
      <vt:lpstr>授权结果</vt:lpstr>
      <vt:lpstr>Android Studio 3.5 一些补充</vt:lpstr>
      <vt:lpstr>项目创建(1)</vt:lpstr>
      <vt:lpstr>项目创建(2)</vt:lpstr>
      <vt:lpstr>项目创建(3)</vt:lpstr>
      <vt:lpstr>虚拟机创建</vt:lpstr>
      <vt:lpstr>运行程序</vt:lpstr>
      <vt:lpstr>创建新Module(1)</vt:lpstr>
      <vt:lpstr>创建新Module(2)</vt:lpstr>
      <vt:lpstr>创建新Module(3)</vt:lpstr>
      <vt:lpstr>创建新Module(4)</vt:lpstr>
      <vt:lpstr>创建新Module(5)</vt:lpstr>
      <vt:lpstr>布局文件</vt:lpstr>
      <vt:lpstr>配置文件</vt:lpstr>
      <vt:lpstr>Gradle代理设置</vt:lpstr>
      <vt:lpstr>Gradle是否离线</vt:lpstr>
      <vt:lpstr>Gradle全局设置中的一个小技巧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zdy cn</dc:creator>
  <cp:lastModifiedBy>Xu Felix</cp:lastModifiedBy>
  <cp:revision>943</cp:revision>
  <dcterms:created xsi:type="dcterms:W3CDTF">2016-12-23T00:50:08Z</dcterms:created>
  <dcterms:modified xsi:type="dcterms:W3CDTF">2019-10-14T03:40:52Z</dcterms:modified>
</cp:coreProperties>
</file>